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5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FE5BC65-271A-4272-AA1B-0ED241BAE2CB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9CA1-9DBD-40AE-8EB0-925C6068007F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E2F77-63D2-468E-A0B7-FB573F9EF325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0543F-F772-4153-A007-F789B3248E7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0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C65C-AACE-401E-B9D7-F56DEA97CFD8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9A8B9-9D3F-48D7-9E3E-F67E2249AB82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3D3A-62CF-48F2-890E-1BB8CF9440F9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9235F-A2F2-4AB5-9912-C713BB24D4D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FB27-B848-49DB-8F8D-E7ACCF9C5D4C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2D306-F5F3-4E21-82D8-7BB15CE4981F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CE49-95C1-4A9C-A8AF-5EF5DD44F024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E6BA8-6EBB-47CA-B817-6D94D951350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BB02-4B52-43FC-AC2A-C2E51C46157F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18CE7-F959-4CAF-B35D-F1255F2B7D82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E7BA-AC94-4496-A4AA-423EF3D5C4D2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C06A5-7A38-4479-9A0B-E362C52B903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FBF2-31D7-49E0-9FDD-5716ACA005DC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2D48-D12C-46CE-B93B-BF3E053952B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2F51-CAEC-49CA-A698-249CC3D7879F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D507-2656-4A1B-A456-12C5B521160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B78F-A8BB-4263-A839-C9D40C669044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466C3-1B1F-4704-B618-425AD8E8045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ＭＳ Ｐゴシック" panose="020B0600070205080204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248748-EA01-42F9-951B-316EA4727012}" type="datetime1">
              <a:rPr lang="en-US" altLang="ru-RU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7/3/2019</a:t>
            </a:fld>
            <a:endParaRPr lang="en-US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ＭＳ Ｐゴシック" panose="020B0600070205080204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D0D0D"/>
                </a:solidFill>
                <a:latin typeface="Tw Cen MT Condensed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83062CD-0110-408D-BC77-68457451E7E3}" type="slidenum">
              <a:rPr lang="en-US" altLang="ru-RU" smtClean="0">
                <a:ea typeface="ＭＳ Ｐゴシック" pitchFamily="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smtClean="0">
              <a:ea typeface="ＭＳ Ｐゴシック" pitchFamily="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_________Microsoft_Word2.docx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557338"/>
            <a:ext cx="8867775" cy="53006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Выпускная квалификационная работа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sz="2400" dirty="0" smtClean="0"/>
              <a:t>Малаховой Ольги Николаевны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sz="2400" dirty="0" smtClean="0"/>
              <a:t>«Особенности </a:t>
            </a:r>
            <a:r>
              <a:rPr lang="ru-RU" sz="2400" dirty="0" err="1" smtClean="0"/>
              <a:t>тьюторского</a:t>
            </a:r>
            <a:r>
              <a:rPr lang="ru-RU" sz="2400" dirty="0" smtClean="0"/>
              <a:t> сопровождения обучающихся с расстройствами аутистического спектра в начальной школе»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Направление подготовки:44.04.02.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Психолого-педагогическое образование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Факультет: « Клиническая и специальная психология»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Выпускающая кафедра: «Специальное (дефектологическое) образование»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Научный руководитель: Е.В. Самсонова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r>
              <a:rPr lang="ru-RU" dirty="0" smtClean="0"/>
              <a:t>                         Москва 2019</a:t>
            </a:r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buFont typeface="Tw Cen MT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76456" cy="572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сопровождение обучающихся с расстройствами аутистического спектра.</a:t>
            </a:r>
            <a:endParaRPr lang="ru-RU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сопровождения обучающихся с расстройствами аутистического спектра в начальной школе</a:t>
            </a:r>
            <a:endParaRPr lang="ru-RU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Arial" panose="020B0604020202020204" pitchFamily="34" charset="0"/>
              </a:rPr>
              <a:t> </a:t>
            </a:r>
            <a:endParaRPr lang="ru-RU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Гипотеза: </a:t>
            </a:r>
            <a:endParaRPr lang="ru-RU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и приемы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сопровождения ребенка с РАС отличаются от предмета и приемов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сопровождения нормативно развивающихся сверстников на каждом этапе сопровождения, в том случае, если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может опереться на когнитивные механизмы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ребенка.</a:t>
            </a:r>
            <a:endParaRPr lang="ru-RU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сопровождение ребенка с РАС в начальной школе позволяет, с одной стороны, адаптировать условия образовательной среды к особым образовательным потребностям ребенка, а с другой, способствует повышению уровня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учебного поведения и коммуникативных навыков у ребенка.</a:t>
            </a:r>
            <a:endParaRPr lang="ru-RU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835292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805" y="0"/>
            <a:ext cx="8769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Сравнительный анализ моделей </a:t>
            </a:r>
            <a:r>
              <a:rPr lang="ru-RU" sz="2400" dirty="0" err="1" smtClean="0"/>
              <a:t>тьюторского</a:t>
            </a:r>
            <a:r>
              <a:rPr lang="ru-RU" sz="2400" dirty="0" smtClean="0"/>
              <a:t> сопровождения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192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Ребенок норма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692696"/>
            <a:ext cx="1794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Ребенок с РАС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155679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Этапы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35896" y="2060848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Диагностический</a:t>
            </a:r>
          </a:p>
          <a:p>
            <a:pPr marL="342900" indent="-342900">
              <a:buAutoNum type="arabicParenR"/>
            </a:pPr>
            <a:r>
              <a:rPr lang="ru-RU" dirty="0" smtClean="0"/>
              <a:t>Ориентировочный </a:t>
            </a:r>
          </a:p>
          <a:p>
            <a:pPr marL="342900" indent="-342900">
              <a:buAutoNum type="arabicParenR"/>
            </a:pPr>
            <a:r>
              <a:rPr lang="ru-RU" dirty="0" smtClean="0"/>
              <a:t>Мотивационный </a:t>
            </a:r>
          </a:p>
          <a:p>
            <a:pPr marL="342900" indent="-342900">
              <a:buAutoNum type="arabicParenR"/>
            </a:pPr>
            <a:r>
              <a:rPr lang="ru-RU" dirty="0" smtClean="0"/>
              <a:t>Формирующий 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Предоставление результатов</a:t>
            </a:r>
          </a:p>
          <a:p>
            <a:pPr marL="342900" indent="-342900">
              <a:buAutoNum type="arabicParenR"/>
            </a:pPr>
            <a:r>
              <a:rPr lang="ru-RU" dirty="0" smtClean="0"/>
              <a:t>Анализ и рефлексия</a:t>
            </a:r>
          </a:p>
          <a:p>
            <a:pPr marL="342900" indent="-342900">
              <a:buAutoNum type="arabicParenR"/>
            </a:pPr>
            <a:r>
              <a:rPr lang="ru-RU" dirty="0" smtClean="0"/>
              <a:t>Планирование дальнейших действий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220486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Беседа с ребенком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32129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вопросами ребенка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33164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Составление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95736" y="515719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субъектной позицией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11560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619672" y="191683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483768" y="1916832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131840" y="1916832"/>
            <a:ext cx="0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28184" y="19888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Анализ документов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732240" y="3933056"/>
            <a:ext cx="180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целей и задачей т.с.</a:t>
            </a:r>
            <a:endParaRPr lang="ru-RU" dirty="0"/>
          </a:p>
        </p:txBody>
      </p:sp>
      <p:sp>
        <p:nvSpPr>
          <p:cNvPr id="35" name="Двойные круглые скобки 34"/>
          <p:cNvSpPr/>
          <p:nvPr/>
        </p:nvSpPr>
        <p:spPr>
          <a:xfrm>
            <a:off x="3635896" y="1916832"/>
            <a:ext cx="2592288" cy="345638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228184" y="2564904"/>
            <a:ext cx="154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Беседа с родителями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804248" y="18448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172400" y="1844824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28184" y="3212976"/>
            <a:ext cx="158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Наблюдение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622818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Анкетирование</a:t>
            </a:r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8604448" y="1844824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112474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Работа с познавательным интересом</a:t>
            </a:r>
            <a:endParaRPr lang="ru-RU" sz="2000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3059832" y="1628800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56176" y="1124744"/>
            <a:ext cx="298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Работа с проблемным поведением</a:t>
            </a:r>
            <a:endParaRPr lang="ru-RU" sz="2000" dirty="0"/>
          </a:p>
        </p:txBody>
      </p:sp>
      <p:cxnSp>
        <p:nvCxnSpPr>
          <p:cNvPr id="62" name="Прямая со стрелкой 61"/>
          <p:cNvCxnSpPr>
            <a:stCxn id="58" idx="1"/>
          </p:cNvCxnSpPr>
          <p:nvPr/>
        </p:nvCxnSpPr>
        <p:spPr>
          <a:xfrm flipH="1">
            <a:off x="5364088" y="1478687"/>
            <a:ext cx="792088" cy="294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0" y="6021288"/>
            <a:ext cx="8964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51520" y="1916832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820472" y="1844824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79512" y="6237312"/>
            <a:ext cx="4271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Реализация познавательного интереса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948264" y="515719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над </a:t>
            </a:r>
            <a:r>
              <a:rPr lang="ru-RU" dirty="0" err="1" smtClean="0"/>
              <a:t>саморегуляцией</a:t>
            </a:r>
            <a:endParaRPr lang="ru-RU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8172400" y="60212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971600" y="60212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20272" y="6165304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над </a:t>
            </a:r>
            <a:r>
              <a:rPr lang="ru-RU" dirty="0" err="1" smtClean="0"/>
              <a:t>саморегуляцией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4860032" y="61653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Нормализация</a:t>
            </a:r>
            <a:endParaRPr lang="ru-RU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 flipH="1">
            <a:off x="6588225" y="6165304"/>
            <a:ext cx="504055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71" idx="3"/>
          </p:cNvCxnSpPr>
          <p:nvPr/>
        </p:nvCxnSpPr>
        <p:spPr>
          <a:xfrm flipH="1">
            <a:off x="4451387" y="6412686"/>
            <a:ext cx="457252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3" idx="0"/>
          </p:cNvCxnSpPr>
          <p:nvPr/>
        </p:nvCxnSpPr>
        <p:spPr>
          <a:xfrm flipH="1">
            <a:off x="1501482" y="404664"/>
            <a:ext cx="26220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660232" y="40466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412776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Окружающая среда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5157192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Ребенок с РАС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212976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тьютор</a:t>
            </a:r>
            <a:endParaRPr lang="ru-RU" sz="3200" dirty="0"/>
          </a:p>
        </p:txBody>
      </p:sp>
      <p:cxnSp>
        <p:nvCxnSpPr>
          <p:cNvPr id="8" name="Прямая со стрелкой 7"/>
          <p:cNvCxnSpPr>
            <a:stCxn id="6" idx="0"/>
            <a:endCxn id="2" idx="2"/>
          </p:cNvCxnSpPr>
          <p:nvPr/>
        </p:nvCxnSpPr>
        <p:spPr>
          <a:xfrm flipV="1">
            <a:off x="4644008" y="213285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  <a:endCxn id="5" idx="0"/>
          </p:cNvCxnSpPr>
          <p:nvPr/>
        </p:nvCxnSpPr>
        <p:spPr>
          <a:xfrm>
            <a:off x="4644008" y="39330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>
            <a:stCxn id="2" idx="3"/>
            <a:endCxn id="5" idx="3"/>
          </p:cNvCxnSpPr>
          <p:nvPr/>
        </p:nvCxnSpPr>
        <p:spPr>
          <a:xfrm>
            <a:off x="6588224" y="1772816"/>
            <a:ext cx="12700" cy="3744416"/>
          </a:xfrm>
          <a:prstGeom prst="curvedConnector3">
            <a:avLst>
              <a:gd name="adj1" fmla="val 98861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кругленная соединительная линия 13"/>
          <p:cNvCxnSpPr>
            <a:stCxn id="5" idx="1"/>
            <a:endCxn id="2" idx="1"/>
          </p:cNvCxnSpPr>
          <p:nvPr/>
        </p:nvCxnSpPr>
        <p:spPr>
          <a:xfrm rot="10800000">
            <a:off x="2699792" y="1772816"/>
            <a:ext cx="12700" cy="3744416"/>
          </a:xfrm>
          <a:prstGeom prst="curvedConnector3">
            <a:avLst>
              <a:gd name="adj1" fmla="val 94430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844824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Скаффолдинг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30963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анализ документов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наблюдение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диагностика специалистов сопровождения 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беседа с родителями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анкетирование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412776"/>
            <a:ext cx="3694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Заключительная диагностика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132856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sz="2000" dirty="0" smtClean="0"/>
              <a:t>анализ документов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наблюдение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диагностика специалистов сопровождения (внутренний консилиум)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беседа с родителями</a:t>
            </a:r>
          </a:p>
          <a:p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1484784"/>
            <a:ext cx="2976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Входящая </a:t>
            </a:r>
            <a:r>
              <a:rPr lang="ru-RU" sz="2000" b="1" dirty="0" smtClean="0"/>
              <a:t>диагностика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5877272"/>
            <a:ext cx="3091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Развитие </a:t>
            </a:r>
            <a:r>
              <a:rPr lang="ru-RU" sz="2000" dirty="0" err="1" smtClean="0"/>
              <a:t>саморегуляции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6237312"/>
            <a:ext cx="464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Развитие коммуникативных навыков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949280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Проблемное поведение</a:t>
            </a:r>
            <a:endParaRPr lang="ru-RU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2627784" y="2060848"/>
            <a:ext cx="576064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987824" y="1988840"/>
            <a:ext cx="3626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</a:t>
            </a:r>
            <a:br>
              <a:rPr lang="ru-RU" dirty="0" smtClean="0"/>
            </a:br>
            <a:r>
              <a:rPr lang="ru-RU" dirty="0" smtClean="0"/>
              <a:t>А</a:t>
            </a:r>
            <a:br>
              <a:rPr lang="ru-RU" dirty="0" smtClean="0"/>
            </a:br>
            <a:r>
              <a:rPr lang="ru-RU" dirty="0" smtClean="0"/>
              <a:t>Д</a:t>
            </a:r>
            <a:br>
              <a:rPr lang="ru-RU" dirty="0" smtClean="0"/>
            </a:br>
            <a:r>
              <a:rPr lang="ru-RU" dirty="0" smtClean="0"/>
              <a:t>А</a:t>
            </a:r>
            <a:br>
              <a:rPr lang="ru-RU" dirty="0" smtClean="0"/>
            </a:br>
            <a:r>
              <a:rPr lang="ru-RU" dirty="0" smtClean="0"/>
              <a:t>Ч</a:t>
            </a:r>
            <a:br>
              <a:rPr lang="ru-RU" dirty="0" smtClean="0"/>
            </a:br>
            <a:r>
              <a:rPr lang="ru-RU" dirty="0" smtClean="0"/>
              <a:t>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Т.</a:t>
            </a:r>
            <a:br>
              <a:rPr lang="ru-RU" dirty="0" smtClean="0"/>
            </a:br>
            <a:r>
              <a:rPr lang="ru-RU" dirty="0" smtClean="0"/>
              <a:t>С.</a:t>
            </a:r>
            <a:endParaRPr lang="ru-RU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5076056" y="1916832"/>
            <a:ext cx="504056" cy="3816424"/>
          </a:xfrm>
          <a:prstGeom prst="leftBrace">
            <a:avLst>
              <a:gd name="adj1" fmla="val 8333"/>
              <a:gd name="adj2" fmla="val 515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563888" y="378904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563888" y="227687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63888" y="522920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15616" y="55892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012160" y="58052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228184" y="61653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851920" y="3244205"/>
            <a:ext cx="1760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white"/>
                </a:solidFill>
              </a:rPr>
              <a:t>АВА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5856" y="4280883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white"/>
                </a:solidFill>
              </a:rPr>
              <a:t>Альтернативная коммуникация </a:t>
            </a:r>
            <a:r>
              <a:rPr lang="en-US" sz="2000" dirty="0" smtClean="0">
                <a:solidFill>
                  <a:prstClr val="white"/>
                </a:solidFill>
              </a:rPr>
              <a:t>PECS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32" name="Заголовок 31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87153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Структура кейса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3275856" y="141277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Методы т.с.</a:t>
            </a:r>
            <a:endParaRPr lang="ru-RU" sz="20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635896" y="292494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635896" y="414908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419872" y="5733256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19872" y="188640"/>
          <a:ext cx="5976664" cy="336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3" imgW="5945696" imgH="3348241" progId="Word.Document.12">
                  <p:embed/>
                </p:oleObj>
              </mc:Choice>
              <mc:Fallback>
                <p:oleObj name="Документ" r:id="rId3" imgW="5945696" imgH="334824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88640"/>
                        <a:ext cx="5976664" cy="3365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9512" y="3356992"/>
          <a:ext cx="6063938" cy="3501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5" imgW="5945696" imgH="3348241" progId="Word.Document.12">
                  <p:embed/>
                </p:oleObj>
              </mc:Choice>
              <mc:Fallback>
                <p:oleObj name="Документ" r:id="rId5" imgW="5945696" imgH="334824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56992"/>
                        <a:ext cx="6063938" cy="3501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924944"/>
            <a:ext cx="7134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205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ＭＳ Ｐゴシック</vt:lpstr>
      <vt:lpstr>Arial</vt:lpstr>
      <vt:lpstr>Calibri</vt:lpstr>
      <vt:lpstr>Constantia</vt:lpstr>
      <vt:lpstr>Times New Roman</vt:lpstr>
      <vt:lpstr>Tw Cen MT</vt:lpstr>
      <vt:lpstr>Tw Cen MT Condensed</vt:lpstr>
      <vt:lpstr>Wingdings 2</vt:lpstr>
      <vt:lpstr>Wingdings 3</vt:lpstr>
      <vt:lpstr>Поток</vt:lpstr>
      <vt:lpstr>Интеграл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кейса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Малахова Ольга Николаевна</cp:lastModifiedBy>
  <cp:revision>8</cp:revision>
  <dcterms:created xsi:type="dcterms:W3CDTF">2019-06-24T09:43:48Z</dcterms:created>
  <dcterms:modified xsi:type="dcterms:W3CDTF">2019-07-03T06:18:14Z</dcterms:modified>
</cp:coreProperties>
</file>