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6"/>
  </p:normalViewPr>
  <p:slideViewPr>
    <p:cSldViewPr>
      <p:cViewPr varScale="1">
        <p:scale>
          <a:sx n="79" d="100"/>
          <a:sy n="79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rep_2016_09_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Relationship Id="rId2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rep_2016_09_14_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rep_2016_09_14_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rep_2016_09_14_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rep_2016_09_14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rep_2016_09_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base_2016_08_1_&#1076;&#1083;&#1103;%20&#1072;&#1085;&#1072;&#1083;&#1080;&#1090;&#1080;&#1082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base_2016_08_1_&#1076;&#1083;&#1103;%20&#1072;&#1085;&#1072;&#1083;&#1080;&#1090;&#1080;&#1082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lych\Desktop\&#1051;&#1077;&#1090;&#1086;%202016%20&#1075;&#1086;&#1076;&#1072;\&#1040;&#1085;&#1072;&#1083;&#1080;&#1079;%20&#1076;&#1077;&#1103;&#1090;%20&#1062;&#1055;&#1052;&#1055;&#1050;%20&#1080;%20&#1058;&#1055;&#1052;&#1055;&#1050;\&#1040;&#1085;&#1072;&#1083;&#1080;&#1090;&#1080;&#1082;&#1072;\&#1048;&#1090;&#1086;&#1075;&#1086;&#1074;&#1099;%20&#1076;&#1080;&#1072;&#1075;&#1088;&#1072;&#1084;&#1084;&#1099;%20%20&#1087;&#1086;%20&#1055;&#1052;&#1055;&#1050;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Учредитель ПМПК,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3"/>
          <c:order val="0"/>
          <c:tx>
            <c:strRef>
              <c:f>lin!$B$4</c:f>
              <c:strCache>
                <c:ptCount val="1"/>
                <c:pt idx="0">
                  <c:v>Орган исполнительной власти в сфере образования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(lin!$D$4;lin!$F$4)</c:f>
              <c:numCache>
                <c:formatCode>###0.0</c:formatCode>
                <c:ptCount val="2"/>
                <c:pt idx="0">
                  <c:v>78.9699570815451</c:v>
                </c:pt>
                <c:pt idx="1">
                  <c:v>100.0</c:v>
                </c:pt>
              </c:numCache>
            </c:numRef>
          </c:val>
        </c:ser>
        <c:ser>
          <c:idx val="2"/>
          <c:order val="1"/>
          <c:tx>
            <c:strRef>
              <c:f>lin!$B$5</c:f>
              <c:strCache>
                <c:ptCount val="1"/>
                <c:pt idx="0">
                  <c:v>Орган местного самоуправления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(lin!$D$5;lin!$F$5)</c:f>
              <c:numCache>
                <c:formatCode>###0.0</c:formatCode>
                <c:ptCount val="2"/>
                <c:pt idx="0">
                  <c:v>16.30901287553648</c:v>
                </c:pt>
                <c:pt idx="1">
                  <c:v>0.0</c:v>
                </c:pt>
              </c:numCache>
            </c:numRef>
          </c:val>
        </c:ser>
        <c:ser>
          <c:idx val="0"/>
          <c:order val="2"/>
          <c:tx>
            <c:strRef>
              <c:f>lin!$B$6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(lin!$D$6;lin!$F$6)</c:f>
              <c:numCache>
                <c:formatCode>###0.0</c:formatCode>
                <c:ptCount val="2"/>
                <c:pt idx="0">
                  <c:v>3.862660944206008</c:v>
                </c:pt>
                <c:pt idx="1">
                  <c:v>0.0</c:v>
                </c:pt>
              </c:numCache>
            </c:numRef>
          </c:val>
        </c:ser>
        <c:ser>
          <c:idx val="1"/>
          <c:order val="3"/>
          <c:tx>
            <c:strRef>
              <c:f>lin!$B$7</c:f>
              <c:strCache>
                <c:ptCount val="1"/>
                <c:pt idx="0">
                  <c:v>Орган исполнительной власти в сфере здравоохранения</c:v>
                </c:pt>
              </c:strCache>
            </c:strRef>
          </c:tx>
          <c:invertIfNegative val="0"/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(lin!$D$7;lin!$F$7)</c:f>
              <c:numCache>
                <c:formatCode>###0.0</c:formatCode>
                <c:ptCount val="2"/>
                <c:pt idx="0" formatCode="####.0">
                  <c:v>0.858369098712446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4706600"/>
        <c:axId val="464709864"/>
      </c:barChart>
      <c:catAx>
        <c:axId val="464706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64709864"/>
        <c:crosses val="autoZero"/>
        <c:auto val="1"/>
        <c:lblAlgn val="ctr"/>
        <c:lblOffset val="100"/>
        <c:noMultiLvlLbl val="0"/>
      </c:catAx>
      <c:valAx>
        <c:axId val="46470986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464706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841983193162"/>
          <c:y val="0.102119980659014"/>
          <c:w val="0.327248576045961"/>
          <c:h val="0.848221636937413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Центральные ПМПК</a:t>
            </a:r>
            <a:endParaRPr lang="ru-RU" dirty="0"/>
          </a:p>
        </c:rich>
      </c:tx>
      <c:layout>
        <c:manualLayout>
          <c:xMode val="edge"/>
          <c:yMode val="edge"/>
          <c:x val="0.424856042360642"/>
          <c:y val="0.033449348539817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83054626532888"/>
          <c:y val="0.231243589541287"/>
          <c:w val="0.633801560758083"/>
          <c:h val="0.759545758183033"/>
        </c:manualLayout>
      </c:layout>
      <c:doughnutChart>
        <c:varyColors val="1"/>
        <c:ser>
          <c:idx val="1"/>
          <c:order val="0"/>
          <c:tx>
            <c:strRef>
              <c:f>'Дети+нормативка'!$B$46</c:f>
              <c:strCache>
                <c:ptCount val="1"/>
                <c:pt idx="0">
                  <c:v>детей с ОВЗ</c:v>
                </c:pt>
              </c:strCache>
            </c:strRef>
          </c:tx>
          <c:dLbls>
            <c:dLbl>
              <c:idx val="0"/>
              <c:layout>
                <c:manualLayout>
                  <c:x val="0.138238573021182"/>
                  <c:y val="-0.1656648730531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sz="1200" b="1"/>
                      <a:t>4</a:t>
                    </a:r>
                    <a:r>
                      <a:rPr lang="it-IT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'Дети+нормативка'!$D$46:$E$46</c:f>
              <c:numCache>
                <c:formatCode>General</c:formatCode>
                <c:ptCount val="2"/>
                <c:pt idx="0">
                  <c:v>8395.0</c:v>
                </c:pt>
                <c:pt idx="1">
                  <c:v>712.0</c:v>
                </c:pt>
              </c:numCache>
            </c:numRef>
          </c:val>
        </c:ser>
        <c:ser>
          <c:idx val="0"/>
          <c:order val="1"/>
          <c:tx>
            <c:strRef>
              <c:f>'Дети+нормативка'!$B$47</c:f>
              <c:strCache>
                <c:ptCount val="1"/>
                <c:pt idx="0">
                  <c:v>детей с девиантным поведением</c:v>
                </c:pt>
              </c:strCache>
            </c:strRef>
          </c:tx>
          <c:dLbls>
            <c:dLbl>
              <c:idx val="0"/>
              <c:layout>
                <c:manualLayout>
                  <c:x val="0.0668896321070234"/>
                  <c:y val="-0.09084836339345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'Дети+нормативка'!$D$47:$E$47</c:f>
              <c:numCache>
                <c:formatCode>General</c:formatCode>
                <c:ptCount val="2"/>
                <c:pt idx="0">
                  <c:v>528.0</c:v>
                </c:pt>
                <c:pt idx="1">
                  <c:v>134.0</c:v>
                </c:pt>
              </c:numCache>
            </c:numRef>
          </c:val>
        </c:ser>
        <c:ser>
          <c:idx val="2"/>
          <c:order val="2"/>
          <c:tx>
            <c:strRef>
              <c:f>'Дети+нормативка'!$B$48</c:f>
              <c:strCache>
                <c:ptCount val="1"/>
                <c:pt idx="0">
                  <c:v>детей-сирот</c:v>
                </c:pt>
              </c:strCache>
            </c:strRef>
          </c:tx>
          <c:dLbls>
            <c:dLbl>
              <c:idx val="0"/>
              <c:layout>
                <c:manualLayout>
                  <c:x val="0.0921260632057832"/>
                  <c:y val="-0.0794226886667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'Дети+нормативка'!$D$48:$E$48</c:f>
              <c:numCache>
                <c:formatCode>General</c:formatCode>
                <c:ptCount val="2"/>
                <c:pt idx="0">
                  <c:v>2228.0</c:v>
                </c:pt>
                <c:pt idx="1">
                  <c:v>365.0</c:v>
                </c:pt>
              </c:numCache>
            </c:numRef>
          </c:val>
        </c:ser>
        <c:ser>
          <c:idx val="3"/>
          <c:order val="3"/>
          <c:tx>
            <c:strRef>
              <c:f>'Дети+нормативка'!$B$49</c:f>
              <c:strCache>
                <c:ptCount val="1"/>
                <c:pt idx="0">
                  <c:v>детей-инвалидов</c:v>
                </c:pt>
              </c:strCache>
            </c:strRef>
          </c:tx>
          <c:dLbls>
            <c:dLbl>
              <c:idx val="0"/>
              <c:layout>
                <c:manualLayout>
                  <c:x val="-0.0222965440356745"/>
                  <c:y val="0.02672010688042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'Дети+нормативка'!$D$49:$E$49</c:f>
              <c:numCache>
                <c:formatCode>General</c:formatCode>
                <c:ptCount val="2"/>
                <c:pt idx="0">
                  <c:v>3526.0</c:v>
                </c:pt>
                <c:pt idx="1">
                  <c:v>1010.0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065467537505249"/>
          <c:y val="0.118183032732131"/>
          <c:w val="0.847067604541115"/>
          <c:h val="0.105190180018312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1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Территориальные ПМПК</a:t>
            </a:r>
            <a:endParaRPr lang="ru-RU" sz="1600" dirty="0"/>
          </a:p>
        </c:rich>
      </c:tx>
      <c:layout>
        <c:manualLayout>
          <c:xMode val="edge"/>
          <c:yMode val="edge"/>
          <c:x val="0.271136079900125"/>
          <c:y val="0.06075949649843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196634128599"/>
          <c:y val="0.240317618525532"/>
          <c:w val="0.522765440836749"/>
          <c:h val="0.706725937738796"/>
        </c:manualLayout>
      </c:layout>
      <c:pieChart>
        <c:varyColors val="1"/>
        <c:ser>
          <c:idx val="0"/>
          <c:order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'Дети+нормативка'!$C$52:$H$52</c:f>
              <c:strCache>
                <c:ptCount val="6"/>
                <c:pt idx="0">
                  <c:v>Возраст 0-3 года</c:v>
                </c:pt>
                <c:pt idx="1">
                  <c:v>Возраст 4-7 лет</c:v>
                </c:pt>
                <c:pt idx="2">
                  <c:v>Возраст 8-11 лет</c:v>
                </c:pt>
                <c:pt idx="3">
                  <c:v>Возраст 12-15 лет</c:v>
                </c:pt>
                <c:pt idx="4">
                  <c:v>Возраст 16-18 лет</c:v>
                </c:pt>
                <c:pt idx="5">
                  <c:v>Возраст старше 18 лет</c:v>
                </c:pt>
              </c:strCache>
            </c:strRef>
          </c:cat>
          <c:val>
            <c:numRef>
              <c:f>'Дети+нормативка'!$C$59:$H$59</c:f>
              <c:numCache>
                <c:formatCode>General</c:formatCode>
                <c:ptCount val="6"/>
                <c:pt idx="0">
                  <c:v>4956.0</c:v>
                </c:pt>
                <c:pt idx="1">
                  <c:v>79991.0</c:v>
                </c:pt>
                <c:pt idx="2">
                  <c:v>23799.0</c:v>
                </c:pt>
                <c:pt idx="3">
                  <c:v>12325.0</c:v>
                </c:pt>
                <c:pt idx="4">
                  <c:v>3457.0</c:v>
                </c:pt>
                <c:pt idx="5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prstClr val="white"/>
    </a:solidFill>
    <a:ln>
      <a:solidFill>
        <a:srgbClr val="4F81BD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Центральные ПМПК</a:t>
            </a:r>
            <a:endParaRPr lang="ru-RU" sz="1600" dirty="0"/>
          </a:p>
        </c:rich>
      </c:tx>
      <c:layout>
        <c:manualLayout>
          <c:xMode val="edge"/>
          <c:yMode val="edge"/>
          <c:x val="0.341048689138577"/>
          <c:y val="0.060759496498435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196634128599"/>
          <c:y val="0.240317618525532"/>
          <c:w val="0.522765440836749"/>
          <c:h val="0.706725937738796"/>
        </c:manualLayout>
      </c:layout>
      <c:pieChart>
        <c:varyColors val="1"/>
        <c:ser>
          <c:idx val="0"/>
          <c:order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'Дети+нормативка'!$C$62:$H$62</c:f>
              <c:strCache>
                <c:ptCount val="6"/>
                <c:pt idx="0">
                  <c:v>Возраст 0-3 года</c:v>
                </c:pt>
                <c:pt idx="1">
                  <c:v>Возраст 4-7 лет</c:v>
                </c:pt>
                <c:pt idx="2">
                  <c:v>Возраст 8-11 лет</c:v>
                </c:pt>
                <c:pt idx="3">
                  <c:v>Возраст 12-15 лет</c:v>
                </c:pt>
                <c:pt idx="4">
                  <c:v>Возраст 16-18 лет</c:v>
                </c:pt>
                <c:pt idx="5">
                  <c:v>Возраст старше 18 лет</c:v>
                </c:pt>
              </c:strCache>
            </c:strRef>
          </c:cat>
          <c:val>
            <c:numRef>
              <c:f>'Дети+нормативка'!$C$69:$H$69</c:f>
              <c:numCache>
                <c:formatCode>General</c:formatCode>
                <c:ptCount val="6"/>
                <c:pt idx="0">
                  <c:v>2478.0</c:v>
                </c:pt>
                <c:pt idx="1">
                  <c:v>11024.0</c:v>
                </c:pt>
                <c:pt idx="2">
                  <c:v>8266.0</c:v>
                </c:pt>
                <c:pt idx="3">
                  <c:v>4783.0</c:v>
                </c:pt>
                <c:pt idx="4">
                  <c:v>1545.0</c:v>
                </c:pt>
                <c:pt idx="5">
                  <c:v>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  <a:ln>
      <a:solidFill>
        <a:schemeClr val="accent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Территориальные ПМПК</a:t>
            </a:r>
            <a:endParaRPr lang="ru-RU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'Дети+нормативка'!$C$52</c:f>
              <c:strCache>
                <c:ptCount val="1"/>
                <c:pt idx="0">
                  <c:v>Возраст 0-3 года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'Дети+нормативка'!$C$53:$C$58</c:f>
              <c:numCache>
                <c:formatCode>General</c:formatCode>
                <c:ptCount val="6"/>
                <c:pt idx="0">
                  <c:v>1219.0</c:v>
                </c:pt>
                <c:pt idx="1">
                  <c:v>1579.0</c:v>
                </c:pt>
                <c:pt idx="2">
                  <c:v>2102.0</c:v>
                </c:pt>
                <c:pt idx="3">
                  <c:v>11.0</c:v>
                </c:pt>
                <c:pt idx="4">
                  <c:v>37.0</c:v>
                </c:pt>
                <c:pt idx="5">
                  <c:v>8.0</c:v>
                </c:pt>
              </c:numCache>
            </c:numRef>
          </c:val>
        </c:ser>
        <c:ser>
          <c:idx val="1"/>
          <c:order val="1"/>
          <c:tx>
            <c:strRef>
              <c:f>'Дети+нормативка'!$D$52</c:f>
              <c:strCache>
                <c:ptCount val="1"/>
                <c:pt idx="0">
                  <c:v>Возраст 4-7 лет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'Дети+нормативка'!$D$53:$D$58</c:f>
              <c:numCache>
                <c:formatCode>General</c:formatCode>
                <c:ptCount val="6"/>
                <c:pt idx="0">
                  <c:v>2495.0</c:v>
                </c:pt>
                <c:pt idx="1">
                  <c:v>65620.0</c:v>
                </c:pt>
                <c:pt idx="2">
                  <c:v>11358.0</c:v>
                </c:pt>
                <c:pt idx="3">
                  <c:v>31.0</c:v>
                </c:pt>
                <c:pt idx="4">
                  <c:v>283.0</c:v>
                </c:pt>
                <c:pt idx="5">
                  <c:v>204.0</c:v>
                </c:pt>
              </c:numCache>
            </c:numRef>
          </c:val>
        </c:ser>
        <c:ser>
          <c:idx val="2"/>
          <c:order val="2"/>
          <c:tx>
            <c:strRef>
              <c:f>'Дети+нормативка'!$E$52</c:f>
              <c:strCache>
                <c:ptCount val="1"/>
                <c:pt idx="0">
                  <c:v>Возраст 8-11 лет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'Дети+нормативка'!$E$53:$E$58</c:f>
              <c:numCache>
                <c:formatCode>General</c:formatCode>
                <c:ptCount val="6"/>
                <c:pt idx="0">
                  <c:v>109.0</c:v>
                </c:pt>
                <c:pt idx="1">
                  <c:v>17577.0</c:v>
                </c:pt>
                <c:pt idx="2">
                  <c:v>5507.0</c:v>
                </c:pt>
                <c:pt idx="3">
                  <c:v>71.0</c:v>
                </c:pt>
                <c:pt idx="4">
                  <c:v>321.0</c:v>
                </c:pt>
                <c:pt idx="5">
                  <c:v>214.0</c:v>
                </c:pt>
              </c:numCache>
            </c:numRef>
          </c:val>
        </c:ser>
        <c:ser>
          <c:idx val="3"/>
          <c:order val="3"/>
          <c:tx>
            <c:strRef>
              <c:f>'Дети+нормативка'!$F$52</c:f>
              <c:strCache>
                <c:ptCount val="1"/>
                <c:pt idx="0">
                  <c:v>Возраст 12-15 лет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'Дети+нормативка'!$F$53:$F$58</c:f>
              <c:numCache>
                <c:formatCode>General</c:formatCode>
                <c:ptCount val="6"/>
                <c:pt idx="0">
                  <c:v>92.0</c:v>
                </c:pt>
                <c:pt idx="1">
                  <c:v>8281.0</c:v>
                </c:pt>
                <c:pt idx="2">
                  <c:v>3493.0</c:v>
                </c:pt>
                <c:pt idx="3">
                  <c:v>184.0</c:v>
                </c:pt>
                <c:pt idx="4">
                  <c:v>124.0</c:v>
                </c:pt>
                <c:pt idx="5">
                  <c:v>151.0</c:v>
                </c:pt>
              </c:numCache>
            </c:numRef>
          </c:val>
        </c:ser>
        <c:ser>
          <c:idx val="4"/>
          <c:order val="4"/>
          <c:tx>
            <c:strRef>
              <c:f>'Дети+нормативка'!$G$52</c:f>
              <c:strCache>
                <c:ptCount val="1"/>
                <c:pt idx="0">
                  <c:v>Возраст 16-18 лет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'Дети+нормативка'!$G$53:$G$58</c:f>
              <c:numCache>
                <c:formatCode>General</c:formatCode>
                <c:ptCount val="6"/>
                <c:pt idx="0">
                  <c:v>35.0</c:v>
                </c:pt>
                <c:pt idx="1">
                  <c:v>2514.0</c:v>
                </c:pt>
                <c:pt idx="2">
                  <c:v>786.0</c:v>
                </c:pt>
                <c:pt idx="3">
                  <c:v>66.0</c:v>
                </c:pt>
                <c:pt idx="4">
                  <c:v>47.0</c:v>
                </c:pt>
                <c:pt idx="5">
                  <c:v>9.0</c:v>
                </c:pt>
              </c:numCache>
            </c:numRef>
          </c:val>
        </c:ser>
        <c:ser>
          <c:idx val="5"/>
          <c:order val="5"/>
          <c:tx>
            <c:strRef>
              <c:f>'Дети+нормативка'!$H$52</c:f>
              <c:strCache>
                <c:ptCount val="1"/>
                <c:pt idx="0">
                  <c:v>Возраст старше 18 лет</c:v>
                </c:pt>
              </c:strCache>
            </c:strRef>
          </c:tx>
          <c:invertIfNegative val="0"/>
          <c:cat>
            <c:strRef>
              <c:f>'Дети+нормативка'!$B$53:$B$58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'Дети+нормативка'!$H$53:$H$58</c:f>
              <c:numCache>
                <c:formatCode>General</c:formatCode>
                <c:ptCount val="6"/>
                <c:pt idx="0">
                  <c:v>3.0</c:v>
                </c:pt>
                <c:pt idx="1">
                  <c:v>50.0</c:v>
                </c:pt>
                <c:pt idx="2">
                  <c:v>22.0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1752"/>
        <c:axId val="478051624"/>
      </c:barChart>
      <c:catAx>
        <c:axId val="18117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78051624"/>
        <c:crosses val="autoZero"/>
        <c:auto val="1"/>
        <c:lblAlgn val="ctr"/>
        <c:lblOffset val="100"/>
        <c:noMultiLvlLbl val="0"/>
      </c:catAx>
      <c:valAx>
        <c:axId val="478051624"/>
        <c:scaling>
          <c:orientation val="minMax"/>
        </c:scaling>
        <c:delete val="0"/>
        <c:axPos val="b"/>
        <c:majorGridlines/>
        <c:minorGridlines/>
        <c:numFmt formatCode="0%" sourceLinked="1"/>
        <c:majorTickMark val="none"/>
        <c:minorTickMark val="none"/>
        <c:tickLblPos val="nextTo"/>
        <c:crossAx val="1811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Центральные</a:t>
            </a:r>
            <a:r>
              <a:rPr lang="ru-RU" sz="1200" baseline="0" dirty="0" smtClean="0"/>
              <a:t> ПМПК</a:t>
            </a:r>
            <a:endParaRPr lang="ru-RU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'Дети+нормативка'!$C$62</c:f>
              <c:strCache>
                <c:ptCount val="1"/>
                <c:pt idx="0">
                  <c:v>Возраст 0-3 года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'Дети+нормативка'!$C$63:$C$68</c:f>
              <c:numCache>
                <c:formatCode>General</c:formatCode>
                <c:ptCount val="6"/>
                <c:pt idx="0">
                  <c:v>979.0</c:v>
                </c:pt>
                <c:pt idx="1">
                  <c:v>836.0</c:v>
                </c:pt>
                <c:pt idx="2">
                  <c:v>479.0</c:v>
                </c:pt>
                <c:pt idx="3">
                  <c:v>1.0</c:v>
                </c:pt>
                <c:pt idx="4">
                  <c:v>176.0</c:v>
                </c:pt>
                <c:pt idx="5">
                  <c:v>7.0</c:v>
                </c:pt>
              </c:numCache>
            </c:numRef>
          </c:val>
        </c:ser>
        <c:ser>
          <c:idx val="1"/>
          <c:order val="1"/>
          <c:tx>
            <c:strRef>
              <c:f>'Дети+нормативка'!$D$62</c:f>
              <c:strCache>
                <c:ptCount val="1"/>
                <c:pt idx="0">
                  <c:v>Возраст 4-7 лет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'Дети+нормативка'!$D$63:$D$68</c:f>
              <c:numCache>
                <c:formatCode>General</c:formatCode>
                <c:ptCount val="6"/>
                <c:pt idx="0">
                  <c:v>3143.0</c:v>
                </c:pt>
                <c:pt idx="1">
                  <c:v>5719.0</c:v>
                </c:pt>
                <c:pt idx="2">
                  <c:v>1474.0</c:v>
                </c:pt>
                <c:pt idx="3">
                  <c:v>2.0</c:v>
                </c:pt>
                <c:pt idx="4">
                  <c:v>614.0</c:v>
                </c:pt>
                <c:pt idx="5">
                  <c:v>72.0</c:v>
                </c:pt>
              </c:numCache>
            </c:numRef>
          </c:val>
        </c:ser>
        <c:ser>
          <c:idx val="2"/>
          <c:order val="2"/>
          <c:tx>
            <c:strRef>
              <c:f>'Дети+нормативка'!$E$62</c:f>
              <c:strCache>
                <c:ptCount val="1"/>
                <c:pt idx="0">
                  <c:v>Возраст 8-11 лет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'Дети+нормативка'!$E$63:$E$68</c:f>
              <c:numCache>
                <c:formatCode>General</c:formatCode>
                <c:ptCount val="6"/>
                <c:pt idx="0">
                  <c:v>1461.0</c:v>
                </c:pt>
                <c:pt idx="1">
                  <c:v>4319.0</c:v>
                </c:pt>
                <c:pt idx="2">
                  <c:v>1567.0</c:v>
                </c:pt>
                <c:pt idx="3">
                  <c:v>5.0</c:v>
                </c:pt>
                <c:pt idx="4">
                  <c:v>854.0</c:v>
                </c:pt>
                <c:pt idx="5">
                  <c:v>60.0</c:v>
                </c:pt>
              </c:numCache>
            </c:numRef>
          </c:val>
        </c:ser>
        <c:ser>
          <c:idx val="3"/>
          <c:order val="3"/>
          <c:tx>
            <c:strRef>
              <c:f>'Дети+нормативка'!$F$62</c:f>
              <c:strCache>
                <c:ptCount val="1"/>
                <c:pt idx="0">
                  <c:v>Возраст 12-15 лет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'Дети+нормативка'!$F$63:$F$68</c:f>
              <c:numCache>
                <c:formatCode>General</c:formatCode>
                <c:ptCount val="6"/>
                <c:pt idx="0">
                  <c:v>701.0</c:v>
                </c:pt>
                <c:pt idx="1">
                  <c:v>2738.0</c:v>
                </c:pt>
                <c:pt idx="2">
                  <c:v>611.0</c:v>
                </c:pt>
                <c:pt idx="3">
                  <c:v>28.0</c:v>
                </c:pt>
                <c:pt idx="4">
                  <c:v>628.0</c:v>
                </c:pt>
                <c:pt idx="5">
                  <c:v>77.0</c:v>
                </c:pt>
              </c:numCache>
            </c:numRef>
          </c:val>
        </c:ser>
        <c:ser>
          <c:idx val="4"/>
          <c:order val="4"/>
          <c:tx>
            <c:strRef>
              <c:f>'Дети+нормативка'!$G$62</c:f>
              <c:strCache>
                <c:ptCount val="1"/>
                <c:pt idx="0">
                  <c:v>Возраст 16-18 лет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'Дети+нормативка'!$G$63:$G$68</c:f>
              <c:numCache>
                <c:formatCode>General</c:formatCode>
                <c:ptCount val="6"/>
                <c:pt idx="0">
                  <c:v>94.0</c:v>
                </c:pt>
                <c:pt idx="1">
                  <c:v>819.0</c:v>
                </c:pt>
                <c:pt idx="2">
                  <c:v>219.0</c:v>
                </c:pt>
                <c:pt idx="3">
                  <c:v>43.0</c:v>
                </c:pt>
                <c:pt idx="4">
                  <c:v>363.0</c:v>
                </c:pt>
                <c:pt idx="5">
                  <c:v>7.0</c:v>
                </c:pt>
              </c:numCache>
            </c:numRef>
          </c:val>
        </c:ser>
        <c:ser>
          <c:idx val="5"/>
          <c:order val="5"/>
          <c:tx>
            <c:strRef>
              <c:f>'Дети+нормативка'!$H$62</c:f>
              <c:strCache>
                <c:ptCount val="1"/>
                <c:pt idx="0">
                  <c:v>Возраст старше 18 лет</c:v>
                </c:pt>
              </c:strCache>
            </c:strRef>
          </c:tx>
          <c:invertIfNegative val="0"/>
          <c:cat>
            <c:strRef>
              <c:f>'Дети+нормативка'!$B$63:$B$68</c:f>
              <c:strCache>
                <c:ptCount val="6"/>
                <c:pt idx="0">
                  <c:v>Детская поликлиника </c:v>
                </c:pt>
                <c:pt idx="1">
                  <c:v>Образовательные организации</c:v>
                </c:pt>
                <c:pt idx="2">
                  <c:v>Личное обращение родителей</c:v>
                </c:pt>
                <c:pt idx="3">
                  <c:v>КДН</c:v>
                </c:pt>
                <c:pt idx="4">
                  <c:v>Органы социальной защиты</c:v>
                </c:pt>
                <c:pt idx="5">
                  <c:v>Территориальная ПМПК</c:v>
                </c:pt>
              </c:strCache>
            </c:strRef>
          </c:cat>
          <c:val>
            <c:numRef>
              <c:f>'Дети+нормативка'!$H$63:$H$68</c:f>
              <c:numCache>
                <c:formatCode>General</c:formatCode>
                <c:ptCount val="6"/>
                <c:pt idx="0">
                  <c:v>8.0</c:v>
                </c:pt>
                <c:pt idx="1">
                  <c:v>16.0</c:v>
                </c:pt>
                <c:pt idx="2">
                  <c:v>17.0</c:v>
                </c:pt>
                <c:pt idx="3">
                  <c:v>0.0</c:v>
                </c:pt>
                <c:pt idx="4">
                  <c:v>10.0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7750696"/>
        <c:axId val="497753832"/>
      </c:barChart>
      <c:catAx>
        <c:axId val="4977506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97753832"/>
        <c:crosses val="autoZero"/>
        <c:auto val="1"/>
        <c:lblAlgn val="ctr"/>
        <c:lblOffset val="100"/>
        <c:noMultiLvlLbl val="0"/>
      </c:catAx>
      <c:valAx>
        <c:axId val="497753832"/>
        <c:scaling>
          <c:orientation val="minMax"/>
        </c:scaling>
        <c:delete val="0"/>
        <c:axPos val="b"/>
        <c:majorGridlines/>
        <c:minorGridlines/>
        <c:numFmt formatCode="0%" sourceLinked="1"/>
        <c:majorTickMark val="none"/>
        <c:minorTickMark val="none"/>
        <c:tickLblPos val="nextTo"/>
        <c:crossAx val="497750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Специально созданный сайт ПМПК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(Лист2!$D$3,Лист2!$F$3)</c:f>
              <c:numCache>
                <c:formatCode>###0.0%</c:formatCode>
                <c:ptCount val="2"/>
                <c:pt idx="0">
                  <c:v>0.258620689655172</c:v>
                </c:pt>
                <c:pt idx="1">
                  <c:v>0.642857142857143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Сайт учредителя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(Лист2!$D$4,Лист2!$F$4)</c:f>
              <c:numCache>
                <c:formatCode>###0.0%</c:formatCode>
                <c:ptCount val="2"/>
                <c:pt idx="0">
                  <c:v>0.487068965517241</c:v>
                </c:pt>
                <c:pt idx="1">
                  <c:v>0.714285714285714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Раздаются листовки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(Лист2!$D$5,Лист2!$F$5)</c:f>
              <c:numCache>
                <c:formatCode>###0.0%</c:formatCode>
                <c:ptCount val="2"/>
                <c:pt idx="0">
                  <c:v>0.237068965517241</c:v>
                </c:pt>
                <c:pt idx="1">
                  <c:v>0.428571428571429</c:v>
                </c:pt>
              </c:numCache>
            </c:numRef>
          </c:val>
        </c:ser>
        <c:ser>
          <c:idx val="3"/>
          <c:order val="3"/>
          <c:tx>
            <c:strRef>
              <c:f>Лист2!$B$6</c:f>
              <c:strCache>
                <c:ptCount val="1"/>
                <c:pt idx="0">
                  <c:v>Информационные стенды в учреждениях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(Лист2!$D$6,Лист2!$F$6)</c:f>
              <c:numCache>
                <c:formatCode>###0.0%</c:formatCode>
                <c:ptCount val="2"/>
                <c:pt idx="0">
                  <c:v>0.620689655172414</c:v>
                </c:pt>
                <c:pt idx="1">
                  <c:v>0.785714285714286</c:v>
                </c:pt>
              </c:numCache>
            </c:numRef>
          </c:val>
        </c:ser>
        <c:ser>
          <c:idx val="4"/>
          <c:order val="4"/>
          <c:tx>
            <c:strRef>
              <c:f>Лист2!$B$7</c:f>
              <c:strCache>
                <c:ptCount val="1"/>
                <c:pt idx="0">
                  <c:v>Беседы с родителями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(Лист2!$D$7,Лист2!$F$7)</c:f>
              <c:numCache>
                <c:formatCode>###0.0%</c:formatCode>
                <c:ptCount val="2"/>
                <c:pt idx="0">
                  <c:v>0.866379310344828</c:v>
                </c:pt>
                <c:pt idx="1">
                  <c:v>0.928571428571429</c:v>
                </c:pt>
              </c:numCache>
            </c:numRef>
          </c:val>
        </c:ser>
        <c:ser>
          <c:idx val="5"/>
          <c:order val="5"/>
          <c:tx>
            <c:strRef>
              <c:f>Лист2!$B$8</c:f>
              <c:strCache>
                <c:ptCount val="1"/>
                <c:pt idx="0">
                  <c:v>Через специалистов организаций (БМСЭ, поликлиник, ОУ)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Лист2!$G$1:$H$1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(Лист2!$D$8,Лист2!$F$8)</c:f>
              <c:numCache>
                <c:formatCode>###0.0%</c:formatCode>
                <c:ptCount val="2"/>
                <c:pt idx="0">
                  <c:v>0.758620689655173</c:v>
                </c:pt>
                <c:pt idx="1">
                  <c:v>0.928571428571429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7621752"/>
        <c:axId val="497624824"/>
      </c:barChart>
      <c:catAx>
        <c:axId val="497621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97624824"/>
        <c:crosses val="autoZero"/>
        <c:auto val="1"/>
        <c:lblAlgn val="ctr"/>
        <c:lblOffset val="100"/>
        <c:noMultiLvlLbl val="0"/>
      </c:catAx>
      <c:valAx>
        <c:axId val="497624824"/>
        <c:scaling>
          <c:orientation val="minMax"/>
        </c:scaling>
        <c:delete val="0"/>
        <c:axPos val="l"/>
        <c:majorGridlines/>
        <c:numFmt formatCode="###0.0%" sourceLinked="1"/>
        <c:majorTickMark val="none"/>
        <c:minorTickMark val="none"/>
        <c:tickLblPos val="nextTo"/>
        <c:crossAx val="497621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250984251968"/>
          <c:y val="0.142155953831845"/>
          <c:w val="0.254082349081365"/>
          <c:h val="0.80825742875928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Срок</a:t>
            </a:r>
            <a:r>
              <a:rPr lang="ru-RU" sz="1400" baseline="0"/>
              <a:t>и информирования родителей о дате и времени Заседания ПМПК</a:t>
            </a:r>
            <a:endParaRPr lang="ru-RU" sz="140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lin!$B$5</c:f>
              <c:strCache>
                <c:ptCount val="1"/>
                <c:pt idx="0">
                  <c:v>В этот же день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(lin!$D$5,lin!$F$5)</c:f>
              <c:numCache>
                <c:formatCode>0.0</c:formatCode>
                <c:ptCount val="2"/>
                <c:pt idx="0">
                  <c:v>57.26495726495727</c:v>
                </c:pt>
                <c:pt idx="1">
                  <c:v>71.4285714285714</c:v>
                </c:pt>
              </c:numCache>
            </c:numRef>
          </c:val>
        </c:ser>
        <c:ser>
          <c:idx val="1"/>
          <c:order val="1"/>
          <c:tx>
            <c:strRef>
              <c:f>lin!$B$6</c:f>
              <c:strCache>
                <c:ptCount val="1"/>
                <c:pt idx="0">
                  <c:v>На следующий день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(lin!$D$6,lin!$F$6)</c:f>
              <c:numCache>
                <c:formatCode>0.0</c:formatCode>
                <c:ptCount val="2"/>
                <c:pt idx="0">
                  <c:v>0.854700854700855</c:v>
                </c:pt>
                <c:pt idx="1">
                  <c:v>7.142857142857141</c:v>
                </c:pt>
              </c:numCache>
            </c:numRef>
          </c:val>
        </c:ser>
        <c:ser>
          <c:idx val="2"/>
          <c:order val="2"/>
          <c:tx>
            <c:strRef>
              <c:f>lin!$B$7</c:f>
              <c:strCache>
                <c:ptCount val="1"/>
                <c:pt idx="0">
                  <c:v>В 5-дневный срок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(lin!$D$7,lin!$F$7)</c:f>
              <c:numCache>
                <c:formatCode>0.0</c:formatCode>
                <c:ptCount val="2"/>
                <c:pt idx="0">
                  <c:v>21.36752136752136</c:v>
                </c:pt>
                <c:pt idx="1">
                  <c:v>21.42857142857143</c:v>
                </c:pt>
              </c:numCache>
            </c:numRef>
          </c:val>
        </c:ser>
        <c:ser>
          <c:idx val="3"/>
          <c:order val="3"/>
          <c:tx>
            <c:strRef>
              <c:f>lin!$B$8</c:f>
              <c:strCache>
                <c:ptCount val="1"/>
                <c:pt idx="0">
                  <c:v>В течение календарной недели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(lin!$D$8,lin!$F$8)</c:f>
              <c:numCache>
                <c:formatCode>0.0</c:formatCode>
                <c:ptCount val="2"/>
                <c:pt idx="0">
                  <c:v>5.982905982905981</c:v>
                </c:pt>
                <c:pt idx="1">
                  <c:v>0.0</c:v>
                </c:pt>
              </c:numCache>
            </c:numRef>
          </c:val>
        </c:ser>
        <c:ser>
          <c:idx val="4"/>
          <c:order val="4"/>
          <c:tx>
            <c:strRef>
              <c:f>lin!$B$9</c:f>
              <c:strCache>
                <c:ptCount val="1"/>
                <c:pt idx="0">
                  <c:v>В течение календарного месяца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(lin!$D$9,lin!$F$9)</c:f>
              <c:numCache>
                <c:formatCode>0.0</c:formatCode>
                <c:ptCount val="2"/>
                <c:pt idx="0">
                  <c:v>6.410256410256411</c:v>
                </c:pt>
                <c:pt idx="1">
                  <c:v>0.0</c:v>
                </c:pt>
              </c:numCache>
            </c:numRef>
          </c:val>
        </c:ser>
        <c:ser>
          <c:idx val="5"/>
          <c:order val="5"/>
          <c:tx>
            <c:strRef>
              <c:f>lin!$B$10</c:f>
              <c:strCache>
                <c:ptCount val="1"/>
                <c:pt idx="0">
                  <c:v>Нет определенного срока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(lin!$D$10,lin!$F$10)</c:f>
              <c:numCache>
                <c:formatCode>0.0</c:formatCode>
                <c:ptCount val="2"/>
                <c:pt idx="0">
                  <c:v>8.11965811965812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7585400"/>
        <c:axId val="497582184"/>
      </c:barChart>
      <c:catAx>
        <c:axId val="497585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97582184"/>
        <c:crosses val="autoZero"/>
        <c:auto val="1"/>
        <c:lblAlgn val="ctr"/>
        <c:lblOffset val="100"/>
        <c:noMultiLvlLbl val="0"/>
      </c:catAx>
      <c:valAx>
        <c:axId val="4975821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97585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897200349957"/>
          <c:y val="0.122328238381967"/>
          <c:w val="0.334436132983377"/>
          <c:h val="0.8772386907518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Режим работы </a:t>
            </a:r>
            <a:r>
              <a:rPr lang="ru-RU" sz="1600" baseline="0"/>
              <a:t>ПМПК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lin!$B$11</c:f>
              <c:strCache>
                <c:ptCount val="1"/>
                <c:pt idx="0">
                  <c:v>Круглогодичный\постоянный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(lin!$D$11,lin!$F$11)</c:f>
              <c:numCache>
                <c:formatCode>0.0</c:formatCode>
                <c:ptCount val="2"/>
                <c:pt idx="0">
                  <c:v>70.21276595744678</c:v>
                </c:pt>
                <c:pt idx="1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lin!$B$12</c:f>
              <c:strCache>
                <c:ptCount val="1"/>
                <c:pt idx="0">
                  <c:v>Сезонный\2-4 месяца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(lin!$D$12,lin!$F$12)</c:f>
              <c:numCache>
                <c:formatCode>0.0</c:formatCode>
                <c:ptCount val="2"/>
                <c:pt idx="0">
                  <c:v>10.21276595744681</c:v>
                </c:pt>
                <c:pt idx="1">
                  <c:v>0.0</c:v>
                </c:pt>
              </c:numCache>
            </c:numRef>
          </c:val>
        </c:ser>
        <c:ser>
          <c:idx val="2"/>
          <c:order val="2"/>
          <c:tx>
            <c:strRef>
              <c:f>lin!$B$13</c:f>
              <c:strCache>
                <c:ptCount val="1"/>
                <c:pt idx="0">
                  <c:v>Обследование проводится при накоплении заявлений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(lin!$D$13,lin!$F$13)</c:f>
              <c:numCache>
                <c:formatCode>0.0</c:formatCode>
                <c:ptCount val="2"/>
                <c:pt idx="0">
                  <c:v>19.57446808510639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7552104"/>
        <c:axId val="497555256"/>
      </c:barChart>
      <c:catAx>
        <c:axId val="497552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497555256"/>
        <c:crosses val="autoZero"/>
        <c:auto val="1"/>
        <c:lblAlgn val="ctr"/>
        <c:lblOffset val="100"/>
        <c:noMultiLvlLbl val="0"/>
      </c:catAx>
      <c:valAx>
        <c:axId val="4975552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97552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299088598178"/>
          <c:y val="0.0722466676959498"/>
          <c:w val="0.332078864157729"/>
          <c:h val="0.89031058617672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Частота заседаний </a:t>
            </a:r>
            <a:r>
              <a:rPr lang="ru-RU" sz="1600" baseline="0"/>
              <a:t>ПМПК</a:t>
            </a:r>
            <a:endParaRPr lang="ru-RU" sz="1600"/>
          </a:p>
        </c:rich>
      </c:tx>
      <c:layout>
        <c:manualLayout>
          <c:xMode val="edge"/>
          <c:yMode val="edge"/>
          <c:x val="0.226849310898823"/>
          <c:y val="0.02424054491021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0940335214"/>
          <c:y val="0.100079250352885"/>
          <c:w val="0.485215657097981"/>
          <c:h val="0.8170793013724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lin!$B$14</c:f>
              <c:strCache>
                <c:ptCount val="1"/>
                <c:pt idx="0">
                  <c:v>Не более 5 раз в год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(lin!$D$14,lin!$F$14)</c:f>
              <c:numCache>
                <c:formatCode>0.0</c:formatCode>
                <c:ptCount val="2"/>
                <c:pt idx="0">
                  <c:v>7.327586206896546</c:v>
                </c:pt>
                <c:pt idx="1">
                  <c:v>0.0</c:v>
                </c:pt>
              </c:numCache>
            </c:numRef>
          </c:val>
        </c:ser>
        <c:ser>
          <c:idx val="1"/>
          <c:order val="1"/>
          <c:tx>
            <c:strRef>
              <c:f>lin!$B$15</c:f>
              <c:strCache>
                <c:ptCount val="1"/>
                <c:pt idx="0">
                  <c:v>1 раз в месяц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(lin!$D$15,lin!$F$15)</c:f>
              <c:numCache>
                <c:formatCode>0.0</c:formatCode>
                <c:ptCount val="2"/>
                <c:pt idx="0">
                  <c:v>11.63793103448276</c:v>
                </c:pt>
                <c:pt idx="1">
                  <c:v>0.0</c:v>
                </c:pt>
              </c:numCache>
            </c:numRef>
          </c:val>
        </c:ser>
        <c:ser>
          <c:idx val="2"/>
          <c:order val="2"/>
          <c:tx>
            <c:strRef>
              <c:f>lin!$B$16</c:f>
              <c:strCache>
                <c:ptCount val="1"/>
                <c:pt idx="0">
                  <c:v>1 раз в неделю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(lin!$D$16,lin!$F$16)</c:f>
              <c:numCache>
                <c:formatCode>0.0</c:formatCode>
                <c:ptCount val="2"/>
                <c:pt idx="0">
                  <c:v>21.55172413793102</c:v>
                </c:pt>
                <c:pt idx="1">
                  <c:v>0.0</c:v>
                </c:pt>
              </c:numCache>
            </c:numRef>
          </c:val>
        </c:ser>
        <c:ser>
          <c:idx val="3"/>
          <c:order val="3"/>
          <c:tx>
            <c:strRef>
              <c:f>lin!$B$17</c:f>
              <c:strCache>
                <c:ptCount val="1"/>
                <c:pt idx="0">
                  <c:v>Два раза в неделю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(lin!$D$17,lin!$F$17)</c:f>
              <c:numCache>
                <c:formatCode>0.0</c:formatCode>
                <c:ptCount val="2"/>
                <c:pt idx="0">
                  <c:v>12.93103448275862</c:v>
                </c:pt>
                <c:pt idx="1">
                  <c:v>14.2857142857143</c:v>
                </c:pt>
              </c:numCache>
            </c:numRef>
          </c:val>
        </c:ser>
        <c:ser>
          <c:idx val="4"/>
          <c:order val="4"/>
          <c:tx>
            <c:strRef>
              <c:f>lin!$B$18</c:f>
              <c:strCache>
                <c:ptCount val="1"/>
                <c:pt idx="0">
                  <c:v>Ежедневно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(lin!$D$18,lin!$F$18)</c:f>
              <c:numCache>
                <c:formatCode>0.0</c:formatCode>
                <c:ptCount val="2"/>
                <c:pt idx="0">
                  <c:v>13.36206896551724</c:v>
                </c:pt>
                <c:pt idx="1">
                  <c:v>64.2857142857143</c:v>
                </c:pt>
              </c:numCache>
            </c:numRef>
          </c:val>
        </c:ser>
        <c:ser>
          <c:idx val="5"/>
          <c:order val="5"/>
          <c:tx>
            <c:strRef>
              <c:f>lin!$B$19</c:f>
              <c:strCache>
                <c:ptCount val="1"/>
                <c:pt idx="0">
                  <c:v>3-4 раза в неделю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(lin!$D$19,lin!$F$19)</c:f>
              <c:numCache>
                <c:formatCode>0.0</c:formatCode>
                <c:ptCount val="2"/>
                <c:pt idx="0">
                  <c:v>5.6</c:v>
                </c:pt>
                <c:pt idx="1">
                  <c:v>21.4</c:v>
                </c:pt>
              </c:numCache>
            </c:numRef>
          </c:val>
        </c:ser>
        <c:ser>
          <c:idx val="6"/>
          <c:order val="6"/>
          <c:tx>
            <c:strRef>
              <c:f>lin!$B$20</c:f>
              <c:strCache>
                <c:ptCount val="1"/>
                <c:pt idx="0">
                  <c:v>2-3 раза в месяц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(lin!$D$20,lin!$F$20)</c:f>
              <c:numCache>
                <c:formatCode>0.0</c:formatCode>
                <c:ptCount val="2"/>
                <c:pt idx="0">
                  <c:v>5.2</c:v>
                </c:pt>
                <c:pt idx="1">
                  <c:v>0.0</c:v>
                </c:pt>
              </c:numCache>
            </c:numRef>
          </c:val>
        </c:ser>
        <c:ser>
          <c:idx val="7"/>
          <c:order val="7"/>
          <c:tx>
            <c:strRef>
              <c:f>lin!$B$21</c:f>
              <c:strCache>
                <c:ptCount val="1"/>
                <c:pt idx="0">
                  <c:v>При накоплении заявлений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(lin!$D$21,lin!$F$21)</c:f>
              <c:numCache>
                <c:formatCode>0.0</c:formatCode>
                <c:ptCount val="2"/>
                <c:pt idx="0">
                  <c:v>5.6</c:v>
                </c:pt>
                <c:pt idx="1">
                  <c:v>0.0</c:v>
                </c:pt>
              </c:numCache>
            </c:numRef>
          </c:val>
        </c:ser>
        <c:ser>
          <c:idx val="8"/>
          <c:order val="8"/>
          <c:tx>
            <c:strRef>
              <c:f>lin!$B$22</c:f>
              <c:strCache>
                <c:ptCount val="1"/>
                <c:pt idx="0">
                  <c:v>По сезонному графику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(lin!$D$22,lin!$F$22)</c:f>
              <c:numCache>
                <c:formatCode>0.0</c:formatCode>
                <c:ptCount val="2"/>
                <c:pt idx="0">
                  <c:v>6.1</c:v>
                </c:pt>
                <c:pt idx="1">
                  <c:v>0.0</c:v>
                </c:pt>
              </c:numCache>
            </c:numRef>
          </c:val>
        </c:ser>
        <c:ser>
          <c:idx val="9"/>
          <c:order val="9"/>
          <c:tx>
            <c:strRef>
              <c:f>lin!$B$23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(lin!$D$23,lin!$F$23)</c:f>
              <c:numCache>
                <c:formatCode>0.0</c:formatCode>
                <c:ptCount val="2"/>
                <c:pt idx="0">
                  <c:v>10.8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7399032"/>
        <c:axId val="497389720"/>
      </c:barChart>
      <c:catAx>
        <c:axId val="497399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497389720"/>
        <c:crosses val="autoZero"/>
        <c:auto val="1"/>
        <c:lblAlgn val="ctr"/>
        <c:lblOffset val="100"/>
        <c:noMultiLvlLbl val="0"/>
      </c:catAx>
      <c:valAx>
        <c:axId val="4973897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97399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800400934136"/>
          <c:y val="0.0221259275635902"/>
          <c:w val="0.357892409118152"/>
          <c:h val="0.97787407243641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Форма проведения обследования</a:t>
            </a:r>
          </a:p>
        </c:rich>
      </c:tx>
      <c:layout>
        <c:manualLayout>
          <c:xMode val="edge"/>
          <c:yMode val="edge"/>
          <c:x val="0.313142992952653"/>
          <c:y val="0.02985722110210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244089996006"/>
          <c:y val="0.16789388002241"/>
          <c:w val="0.563955814578296"/>
          <c:h val="0.69593578498680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lin!$B$24</c:f>
              <c:strCache>
                <c:ptCount val="1"/>
                <c:pt idx="0">
                  <c:v>Каждым специалистом индивидуально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(lin!$D$24,lin!$F$24)</c:f>
              <c:numCache>
                <c:formatCode>0.0</c:formatCode>
                <c:ptCount val="2"/>
                <c:pt idx="0">
                  <c:v>22.97872340425532</c:v>
                </c:pt>
                <c:pt idx="1">
                  <c:v>14.2857142857143</c:v>
                </c:pt>
              </c:numCache>
            </c:numRef>
          </c:val>
        </c:ser>
        <c:ser>
          <c:idx val="1"/>
          <c:order val="1"/>
          <c:tx>
            <c:strRef>
              <c:f>lin!$B$25</c:f>
              <c:strCache>
                <c:ptCount val="1"/>
                <c:pt idx="0">
                  <c:v>Несколькими специалистами одновременно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(lin!$D$25,lin!$F$25)</c:f>
              <c:numCache>
                <c:formatCode>0.0</c:formatCode>
                <c:ptCount val="2"/>
                <c:pt idx="0">
                  <c:v>65.10638297872335</c:v>
                </c:pt>
                <c:pt idx="1">
                  <c:v>57.14285714285715</c:v>
                </c:pt>
              </c:numCache>
            </c:numRef>
          </c:val>
        </c:ser>
        <c:ser>
          <c:idx val="2"/>
          <c:order val="2"/>
          <c:tx>
            <c:strRef>
              <c:f>lin!$B$26</c:f>
              <c:strCache>
                <c:ptCount val="1"/>
                <c:pt idx="0">
                  <c:v>В зависимости от ситуации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lin!$E$1:$F$1</c:f>
              <c:strCache>
                <c:ptCount val="2"/>
                <c:pt idx="0">
                  <c:v>Территориальная</c:v>
                </c:pt>
                <c:pt idx="1">
                  <c:v>Центральная</c:v>
                </c:pt>
              </c:strCache>
            </c:strRef>
          </c:cat>
          <c:val>
            <c:numRef>
              <c:f>(lin!$D$26,lin!$F$26)</c:f>
              <c:numCache>
                <c:formatCode>0.0</c:formatCode>
                <c:ptCount val="2"/>
                <c:pt idx="0">
                  <c:v>11.91489361702128</c:v>
                </c:pt>
                <c:pt idx="1">
                  <c:v>28.57142857142857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85601608"/>
        <c:axId val="1896056"/>
      </c:barChart>
      <c:catAx>
        <c:axId val="485601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96056"/>
        <c:crosses val="autoZero"/>
        <c:auto val="1"/>
        <c:lblAlgn val="ctr"/>
        <c:lblOffset val="100"/>
        <c:noMultiLvlLbl val="0"/>
      </c:catAx>
      <c:valAx>
        <c:axId val="18960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85601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293839254346"/>
          <c:y val="0.178004647816784"/>
          <c:w val="0.275674664682663"/>
          <c:h val="0.732331577718873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Организационно-правовая форма ПМПК,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5512449112419"/>
          <c:y val="0.122546419098143"/>
          <c:w val="0.387962412315965"/>
          <c:h val="0.792390261562132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lin!$B$42</c:f>
              <c:strCache>
                <c:ptCount val="1"/>
                <c:pt idx="0">
                  <c:v>Структурное подразделение образовательного учреждения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(lin!$D$42,lin!$F$42)</c:f>
              <c:numCache>
                <c:formatCode>###0.0</c:formatCode>
                <c:ptCount val="2"/>
                <c:pt idx="0">
                  <c:v>42.29074889867843</c:v>
                </c:pt>
                <c:pt idx="1">
                  <c:v>71.42857142857139</c:v>
                </c:pt>
              </c:numCache>
            </c:numRef>
          </c:val>
        </c:ser>
        <c:ser>
          <c:idx val="0"/>
          <c:order val="1"/>
          <c:tx>
            <c:strRef>
              <c:f>lin!$B$43</c:f>
              <c:strCache>
                <c:ptCount val="1"/>
                <c:pt idx="0">
                  <c:v>Организация при органе исполнительной власти в сфере образовани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(lin!$D$43,lin!$F$43)</c:f>
              <c:numCache>
                <c:formatCode>###0.0</c:formatCode>
                <c:ptCount val="2"/>
                <c:pt idx="0">
                  <c:v>37.00440528634358</c:v>
                </c:pt>
                <c:pt idx="1">
                  <c:v>14.2857142857143</c:v>
                </c:pt>
              </c:numCache>
            </c:numRef>
          </c:val>
        </c:ser>
        <c:ser>
          <c:idx val="1"/>
          <c:order val="2"/>
          <c:tx>
            <c:strRef>
              <c:f>lin!$B$44</c:f>
              <c:strCache>
                <c:ptCount val="1"/>
                <c:pt idx="0">
                  <c:v>Внештатная на неосвобожденнной основе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(lin!$D$44,lin!$F$44)</c:f>
              <c:numCache>
                <c:formatCode>###0.0</c:formatCode>
                <c:ptCount val="2"/>
                <c:pt idx="0">
                  <c:v>16.74008810572687</c:v>
                </c:pt>
                <c:pt idx="1">
                  <c:v>7.142857142857141</c:v>
                </c:pt>
              </c:numCache>
            </c:numRef>
          </c:val>
        </c:ser>
        <c:ser>
          <c:idx val="2"/>
          <c:order val="3"/>
          <c:tx>
            <c:strRef>
              <c:f>lin!$B$45</c:f>
              <c:strCache>
                <c:ptCount val="1"/>
                <c:pt idx="0">
                  <c:v>Самостоятельное юридическое лицо</c:v>
                </c:pt>
              </c:strCache>
            </c:strRef>
          </c:tx>
          <c:invertIfNegative val="0"/>
          <c:cat>
            <c:strRef>
              <c:f>lin!$H$2:$H$3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(lin!$D$45,lin!$F$45)</c:f>
              <c:numCache>
                <c:formatCode>###0.0</c:formatCode>
                <c:ptCount val="2"/>
                <c:pt idx="0">
                  <c:v>3.964757709251101</c:v>
                </c:pt>
                <c:pt idx="1">
                  <c:v>7.142857142857141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505368"/>
        <c:axId val="496589688"/>
      </c:barChart>
      <c:catAx>
        <c:axId val="496505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96589688"/>
        <c:crosses val="autoZero"/>
        <c:auto val="1"/>
        <c:lblAlgn val="ctr"/>
        <c:lblOffset val="100"/>
        <c:noMultiLvlLbl val="0"/>
      </c:catAx>
      <c:valAx>
        <c:axId val="49658968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496505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Источники финансирования деятельности ПМПК,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211643150761"/>
          <c:y val="0.142876902566382"/>
          <c:w val="0.415108548545111"/>
          <c:h val="0.615579657815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'Дети+нормативка'!$B$3</c:f>
              <c:strCache>
                <c:ptCount val="1"/>
                <c:pt idx="0">
                  <c:v>Бюджетные средства учредителя</c:v>
                </c:pt>
              </c:strCache>
            </c:strRef>
          </c:tx>
          <c:invertIfNegative val="0"/>
          <c:cat>
            <c:strRef>
              <c:f>'Дети+нормативка'!$C$2:$D$2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'Дети+нормативка'!$C$3:$D$3</c:f>
              <c:numCache>
                <c:formatCode>General</c:formatCode>
                <c:ptCount val="2"/>
                <c:pt idx="0">
                  <c:v>73.5</c:v>
                </c:pt>
                <c:pt idx="1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'Дети+нормативка'!$B$4</c:f>
              <c:strCache>
                <c:ptCount val="1"/>
                <c:pt idx="0">
                  <c:v>Не финансируется, специалисты работают на безвозмездной основе</c:v>
                </c:pt>
              </c:strCache>
            </c:strRef>
          </c:tx>
          <c:invertIfNegative val="0"/>
          <c:cat>
            <c:strRef>
              <c:f>'Дети+нормативка'!$C$2:$D$2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'Дети+нормативка'!$C$4:$D$4</c:f>
              <c:numCache>
                <c:formatCode>General</c:formatCode>
                <c:ptCount val="2"/>
                <c:pt idx="0">
                  <c:v>25.6</c:v>
                </c:pt>
                <c:pt idx="1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'Дети+нормативка'!$B$5</c:f>
              <c:strCache>
                <c:ptCount val="1"/>
                <c:pt idx="0">
                  <c:v>Средства спонсоров и добровольные пожертвования</c:v>
                </c:pt>
              </c:strCache>
            </c:strRef>
          </c:tx>
          <c:invertIfNegative val="0"/>
          <c:cat>
            <c:strRef>
              <c:f>'Дети+нормативка'!$C$2:$D$2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'Дети+нормативка'!$C$5:$D$5</c:f>
              <c:numCache>
                <c:formatCode>General</c:formatCode>
                <c:ptCount val="2"/>
                <c:pt idx="0">
                  <c:v>4.0</c:v>
                </c:pt>
                <c:pt idx="1">
                  <c:v>0.0</c:v>
                </c:pt>
              </c:numCache>
            </c:numRef>
          </c:val>
        </c:ser>
        <c:ser>
          <c:idx val="3"/>
          <c:order val="3"/>
          <c:tx>
            <c:strRef>
              <c:f>'Дети+нормативка'!$B$6</c:f>
              <c:strCache>
                <c:ptCount val="1"/>
                <c:pt idx="0">
                  <c:v>Бюджетные средства других ведомств и органов</c:v>
                </c:pt>
              </c:strCache>
            </c:strRef>
          </c:tx>
          <c:invertIfNegative val="0"/>
          <c:cat>
            <c:strRef>
              <c:f>'Дети+нормативка'!$C$2:$D$2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'Дети+нормативка'!$C$6:$D$6</c:f>
              <c:numCache>
                <c:formatCode>General</c:formatCode>
                <c:ptCount val="2"/>
                <c:pt idx="0">
                  <c:v>1.7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6560072"/>
        <c:axId val="496562872"/>
      </c:barChart>
      <c:catAx>
        <c:axId val="496560072"/>
        <c:scaling>
          <c:orientation val="minMax"/>
        </c:scaling>
        <c:delete val="0"/>
        <c:axPos val="l"/>
        <c:minorGridlines/>
        <c:numFmt formatCode="General" sourceLinked="0"/>
        <c:majorTickMark val="none"/>
        <c:minorTickMark val="none"/>
        <c:tickLblPos val="nextTo"/>
        <c:crossAx val="496562872"/>
        <c:crosses val="autoZero"/>
        <c:auto val="1"/>
        <c:lblAlgn val="ctr"/>
        <c:lblOffset val="100"/>
        <c:noMultiLvlLbl val="0"/>
      </c:catAx>
      <c:valAx>
        <c:axId val="496562872"/>
        <c:scaling>
          <c:orientation val="minMax"/>
        </c:scaling>
        <c:delete val="0"/>
        <c:axPos val="b"/>
        <c:majorGridlines/>
        <c:minorGridlines/>
        <c:numFmt formatCode="0%" sourceLinked="1"/>
        <c:majorTickMark val="none"/>
        <c:minorTickMark val="none"/>
        <c:tickLblPos val="nextTo"/>
        <c:crossAx val="496560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Оказание платных услуг населению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'Дети+нормативка'!$C$2</c:f>
              <c:strCache>
                <c:ptCount val="1"/>
                <c:pt idx="0">
                  <c:v>Территориальные</c:v>
                </c:pt>
              </c:strCache>
            </c:strRef>
          </c:tx>
          <c:dLbls>
            <c:dLbl>
              <c:idx val="1"/>
              <c:layout>
                <c:manualLayout>
                  <c:x val="0.086111111111111"/>
                  <c:y val="-0.041666666666666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'Дети+нормативка'!$C$17:$C$18</c:f>
              <c:strCache>
                <c:ptCount val="2"/>
                <c:pt idx="0">
                  <c:v>Оказывает</c:v>
                </c:pt>
                <c:pt idx="1">
                  <c:v>Не оказывает</c:v>
                </c:pt>
              </c:strCache>
            </c:strRef>
          </c:cat>
          <c:val>
            <c:numRef>
              <c:f>'Дети+нормативка'!$E$17:$E$18</c:f>
              <c:numCache>
                <c:formatCode>###0.0%</c:formatCode>
                <c:ptCount val="2"/>
                <c:pt idx="0">
                  <c:v>0.021551724137931</c:v>
                </c:pt>
                <c:pt idx="1">
                  <c:v>0.978448275862069</c:v>
                </c:pt>
              </c:numCache>
            </c:numRef>
          </c:val>
        </c:ser>
        <c:ser>
          <c:idx val="1"/>
          <c:order val="1"/>
          <c:tx>
            <c:strRef>
              <c:f>'Дети+нормативка'!$D$2</c:f>
              <c:strCache>
                <c:ptCount val="1"/>
                <c:pt idx="0">
                  <c:v>Центральные</c:v>
                </c:pt>
              </c:strCache>
            </c:strRef>
          </c:tx>
          <c:dLbls>
            <c:dLbl>
              <c:idx val="1"/>
              <c:layout>
                <c:manualLayout>
                  <c:x val="0.0500000000000001"/>
                  <c:y val="-0.004629629629629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'Дети+нормативка'!$C$17:$C$18</c:f>
              <c:strCache>
                <c:ptCount val="2"/>
                <c:pt idx="0">
                  <c:v>Оказывает</c:v>
                </c:pt>
                <c:pt idx="1">
                  <c:v>Не оказывает</c:v>
                </c:pt>
              </c:strCache>
            </c:strRef>
          </c:cat>
          <c:val>
            <c:numRef>
              <c:f>'Дети+нормативка'!$G$17:$G$18</c:f>
              <c:numCache>
                <c:formatCode>###0.0%</c:formatCode>
                <c:ptCount val="2"/>
                <c:pt idx="0">
                  <c:v>0.0714285714285714</c:v>
                </c:pt>
                <c:pt idx="1">
                  <c:v>0.928571428571429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7612423447069"/>
          <c:y val="0.187058180227472"/>
          <c:w val="0.32352646544182"/>
          <c:h val="0.167434383202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prstClr val="white"/>
    </a:solidFill>
    <a:ln>
      <a:solidFill>
        <a:srgbClr val="4F81BD"/>
      </a:solidFill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Наличие договоров о сетевой форме </a:t>
            </a:r>
            <a:r>
              <a:rPr lang="ru-RU" dirty="0" smtClean="0"/>
              <a:t>, </a:t>
            </a:r>
            <a:r>
              <a:rPr lang="ru-RU" dirty="0"/>
              <a:t>%</a:t>
            </a:r>
          </a:p>
        </c:rich>
      </c:tx>
      <c:layout>
        <c:manualLayout>
          <c:xMode val="edge"/>
          <c:yMode val="edge"/>
          <c:x val="0.207236777612945"/>
          <c:y val="0.0132634249881256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 Учреждения образования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Лист1!$C$9:$D$9</c:f>
              <c:numCache>
                <c:formatCode>General</c:formatCode>
                <c:ptCount val="2"/>
                <c:pt idx="0">
                  <c:v>65.0</c:v>
                </c:pt>
                <c:pt idx="1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Лист1!$B$10</c:f>
              <c:strCache>
                <c:ptCount val="1"/>
                <c:pt idx="0">
                  <c:v>Учреждения здравоохранения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Лист1!$C$10:$D$10</c:f>
              <c:numCache>
                <c:formatCode>General</c:formatCode>
                <c:ptCount val="2"/>
                <c:pt idx="0">
                  <c:v>19.2</c:v>
                </c:pt>
                <c:pt idx="1">
                  <c:v>38.5</c:v>
                </c:pt>
              </c:numCache>
            </c:numRef>
          </c:val>
        </c:ser>
        <c:ser>
          <c:idx val="2"/>
          <c:order val="2"/>
          <c:tx>
            <c:strRef>
              <c:f>Лист1!$B$11</c:f>
              <c:strCache>
                <c:ptCount val="1"/>
                <c:pt idx="0">
                  <c:v> Учреждения соц. защиты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Лист1!$C$11:$D$11</c:f>
              <c:numCache>
                <c:formatCode>General</c:formatCode>
                <c:ptCount val="2"/>
                <c:pt idx="0">
                  <c:v>11.8</c:v>
                </c:pt>
                <c:pt idx="1">
                  <c:v>46.2</c:v>
                </c:pt>
              </c:numCache>
            </c:numRef>
          </c:val>
        </c:ser>
        <c:ser>
          <c:idx val="3"/>
          <c:order val="3"/>
          <c:tx>
            <c:strRef>
              <c:f>Лист1!$B$12</c:f>
              <c:strCache>
                <c:ptCount val="1"/>
                <c:pt idx="0">
                  <c:v>Договора не заключены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Лист1!$C$12:$D$12</c:f>
              <c:numCache>
                <c:formatCode>General</c:formatCode>
                <c:ptCount val="2"/>
                <c:pt idx="0">
                  <c:v>35.5</c:v>
                </c:pt>
                <c:pt idx="1">
                  <c:v>0.0</c:v>
                </c:pt>
              </c:numCache>
            </c:numRef>
          </c:val>
        </c:ser>
        <c:ser>
          <c:idx val="4"/>
          <c:order val="4"/>
          <c:tx>
            <c:strRef>
              <c:f>Лист1!$B$13</c:f>
              <c:strCache>
                <c:ptCount val="1"/>
                <c:pt idx="0">
                  <c:v>Бюро МСЭ</c:v>
                </c:pt>
              </c:strCache>
            </c:strRef>
          </c:tx>
          <c:invertIfNegative val="0"/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Лист1!$C$13:$D$13</c:f>
              <c:numCache>
                <c:formatCode>General</c:formatCode>
                <c:ptCount val="2"/>
                <c:pt idx="0">
                  <c:v>0.0</c:v>
                </c:pt>
                <c:pt idx="1">
                  <c:v>2.0</c:v>
                </c:pt>
              </c:numCache>
            </c:numRef>
          </c:val>
        </c:ser>
        <c:ser>
          <c:idx val="5"/>
          <c:order val="5"/>
          <c:tx>
            <c:strRef>
              <c:f>Лист1!$B$14</c:f>
              <c:strCache>
                <c:ptCount val="1"/>
                <c:pt idx="0">
                  <c:v>ОВД</c:v>
                </c:pt>
              </c:strCache>
            </c:strRef>
          </c:tx>
          <c:invertIfNegative val="0"/>
          <c:cat>
            <c:strRef>
              <c:f>Лист1!$C$8:$D$8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Лист1!$C$14:$D$14</c:f>
              <c:numCache>
                <c:formatCode>General</c:formatCode>
                <c:ptCount val="2"/>
                <c:pt idx="0">
                  <c:v>0.0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27767256"/>
        <c:axId val="496002232"/>
      </c:barChart>
      <c:catAx>
        <c:axId val="427767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96002232"/>
        <c:crosses val="autoZero"/>
        <c:auto val="1"/>
        <c:lblAlgn val="ctr"/>
        <c:lblOffset val="100"/>
        <c:noMultiLvlLbl val="0"/>
      </c:catAx>
      <c:valAx>
        <c:axId val="496002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7767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ТПМПК: доли специалистов различного профиля в Комиссии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107126315093"/>
          <c:y val="0.269695927747023"/>
          <c:w val="0.492703412073491"/>
          <c:h val="0.640084127038706"/>
        </c:manualLayout>
      </c:layout>
      <c:pieChart>
        <c:varyColors val="1"/>
        <c:ser>
          <c:idx val="0"/>
          <c:order val="0"/>
          <c:tx>
            <c:strRef>
              <c:f>ТПМПК_специалисты!$C$2</c:f>
              <c:strCache>
                <c:ptCount val="1"/>
                <c:pt idx="0">
                  <c:v>Кол-во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ТПМПК_специалисты!$B$3:$B$14</c:f>
              <c:strCache>
                <c:ptCount val="12"/>
                <c:pt idx="0">
                  <c:v>Учитель-логопед</c:v>
                </c:pt>
                <c:pt idx="1">
                  <c:v>Педагог-психолог</c:v>
                </c:pt>
                <c:pt idx="2">
                  <c:v>Олигофренопедагог</c:v>
                </c:pt>
                <c:pt idx="3">
                  <c:v>Психиатр детский</c:v>
                </c:pt>
                <c:pt idx="4">
                  <c:v>Социальный педагог</c:v>
                </c:pt>
                <c:pt idx="5">
                  <c:v>Невролог</c:v>
                </c:pt>
                <c:pt idx="6">
                  <c:v>Педиатр 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  <c:pt idx="10">
                  <c:v>Тифлопедагог</c:v>
                </c:pt>
                <c:pt idx="11">
                  <c:v>Сурдопедагог</c:v>
                </c:pt>
              </c:strCache>
            </c:strRef>
          </c:cat>
          <c:val>
            <c:numRef>
              <c:f>ТПМПК_специалисты!$C$3:$C$14</c:f>
              <c:numCache>
                <c:formatCode>General</c:formatCode>
                <c:ptCount val="12"/>
                <c:pt idx="0">
                  <c:v>93.0</c:v>
                </c:pt>
                <c:pt idx="1">
                  <c:v>85.0</c:v>
                </c:pt>
                <c:pt idx="2">
                  <c:v>51.0</c:v>
                </c:pt>
                <c:pt idx="3">
                  <c:v>50.0</c:v>
                </c:pt>
                <c:pt idx="4">
                  <c:v>31.0</c:v>
                </c:pt>
                <c:pt idx="5">
                  <c:v>24.0</c:v>
                </c:pt>
                <c:pt idx="6">
                  <c:v>19.0</c:v>
                </c:pt>
                <c:pt idx="7">
                  <c:v>12.0</c:v>
                </c:pt>
                <c:pt idx="8">
                  <c:v>8.0</c:v>
                </c:pt>
                <c:pt idx="9">
                  <c:v>7.0</c:v>
                </c:pt>
                <c:pt idx="10">
                  <c:v>6.0</c:v>
                </c:pt>
                <c:pt idx="11">
                  <c:v>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ТПМПК: наличие\отсутствие специалистов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2157819895155"/>
          <c:y val="0.217671766266565"/>
          <c:w val="0.716913216036676"/>
          <c:h val="0.7118034498467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ТПМПК_специалисты!$C$16</c:f>
              <c:strCache>
                <c:ptCount val="1"/>
                <c:pt idx="0">
                  <c:v>ТПМПК, где есть специалист</c:v>
                </c:pt>
              </c:strCache>
            </c:strRef>
          </c:tx>
          <c:invertIfNegative val="0"/>
          <c:cat>
            <c:strRef>
              <c:f>ТПМПК_специалисты!$B$17:$B$28</c:f>
              <c:strCache>
                <c:ptCount val="12"/>
                <c:pt idx="0">
                  <c:v>Сурдопедагог</c:v>
                </c:pt>
                <c:pt idx="1">
                  <c:v>Тифлопедагог</c:v>
                </c:pt>
                <c:pt idx="2">
                  <c:v>Ортопед</c:v>
                </c:pt>
                <c:pt idx="3">
                  <c:v>Офтальмолог</c:v>
                </c:pt>
                <c:pt idx="4">
                  <c:v>Невролог</c:v>
                </c:pt>
                <c:pt idx="5">
                  <c:v>Педиатр </c:v>
                </c:pt>
                <c:pt idx="6">
                  <c:v>Оториноларинголог</c:v>
                </c:pt>
                <c:pt idx="7">
                  <c:v>Социальный педагог</c:v>
                </c:pt>
                <c:pt idx="8">
                  <c:v>Олигофренопедагог</c:v>
                </c:pt>
                <c:pt idx="9">
                  <c:v>Психиатр детский</c:v>
                </c:pt>
                <c:pt idx="10">
                  <c:v>Учитель-логопед</c:v>
                </c:pt>
                <c:pt idx="11">
                  <c:v>Педагог-психолог</c:v>
                </c:pt>
              </c:strCache>
            </c:strRef>
          </c:cat>
          <c:val>
            <c:numRef>
              <c:f>ТПМПК_специалисты!$C$17:$C$28</c:f>
              <c:numCache>
                <c:formatCode>General</c:formatCode>
                <c:ptCount val="12"/>
                <c:pt idx="0">
                  <c:v>3.0</c:v>
                </c:pt>
                <c:pt idx="1">
                  <c:v>5.0</c:v>
                </c:pt>
                <c:pt idx="2">
                  <c:v>8.0</c:v>
                </c:pt>
                <c:pt idx="3">
                  <c:v>9.0</c:v>
                </c:pt>
                <c:pt idx="4">
                  <c:v>15.0</c:v>
                </c:pt>
                <c:pt idx="5">
                  <c:v>16.0</c:v>
                </c:pt>
                <c:pt idx="6">
                  <c:v>18.0</c:v>
                </c:pt>
                <c:pt idx="7">
                  <c:v>22.0</c:v>
                </c:pt>
                <c:pt idx="8">
                  <c:v>27.0</c:v>
                </c:pt>
                <c:pt idx="9">
                  <c:v>40.0</c:v>
                </c:pt>
                <c:pt idx="10">
                  <c:v>44.0</c:v>
                </c:pt>
                <c:pt idx="11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ТПМПК_специалисты!$D$16</c:f>
              <c:strCache>
                <c:ptCount val="1"/>
                <c:pt idx="0">
                  <c:v>ТПМПК, где нет специалиста</c:v>
                </c:pt>
              </c:strCache>
            </c:strRef>
          </c:tx>
          <c:invertIfNegative val="0"/>
          <c:cat>
            <c:strRef>
              <c:f>ТПМПК_специалисты!$B$17:$B$28</c:f>
              <c:strCache>
                <c:ptCount val="12"/>
                <c:pt idx="0">
                  <c:v>Сурдопедагог</c:v>
                </c:pt>
                <c:pt idx="1">
                  <c:v>Тифлопедагог</c:v>
                </c:pt>
                <c:pt idx="2">
                  <c:v>Ортопед</c:v>
                </c:pt>
                <c:pt idx="3">
                  <c:v>Офтальмолог</c:v>
                </c:pt>
                <c:pt idx="4">
                  <c:v>Невролог</c:v>
                </c:pt>
                <c:pt idx="5">
                  <c:v>Педиатр </c:v>
                </c:pt>
                <c:pt idx="6">
                  <c:v>Оториноларинголог</c:v>
                </c:pt>
                <c:pt idx="7">
                  <c:v>Социальный педагог</c:v>
                </c:pt>
                <c:pt idx="8">
                  <c:v>Олигофренопедагог</c:v>
                </c:pt>
                <c:pt idx="9">
                  <c:v>Психиатр детский</c:v>
                </c:pt>
                <c:pt idx="10">
                  <c:v>Учитель-логопед</c:v>
                </c:pt>
                <c:pt idx="11">
                  <c:v>Педагог-психолог</c:v>
                </c:pt>
              </c:strCache>
            </c:strRef>
          </c:cat>
          <c:val>
            <c:numRef>
              <c:f>ТПМПК_специалисты!$D$17:$D$28</c:f>
              <c:numCache>
                <c:formatCode>General</c:formatCode>
                <c:ptCount val="12"/>
                <c:pt idx="0">
                  <c:v>41.0</c:v>
                </c:pt>
                <c:pt idx="1">
                  <c:v>39.0</c:v>
                </c:pt>
                <c:pt idx="2">
                  <c:v>36.0</c:v>
                </c:pt>
                <c:pt idx="3">
                  <c:v>35.0</c:v>
                </c:pt>
                <c:pt idx="4">
                  <c:v>29.0</c:v>
                </c:pt>
                <c:pt idx="5">
                  <c:v>28.0</c:v>
                </c:pt>
                <c:pt idx="6">
                  <c:v>49.0</c:v>
                </c:pt>
                <c:pt idx="7">
                  <c:v>22.0</c:v>
                </c:pt>
                <c:pt idx="8">
                  <c:v>17.0</c:v>
                </c:pt>
                <c:pt idx="9">
                  <c:v>4.0</c:v>
                </c:pt>
                <c:pt idx="10">
                  <c:v>0.0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20333464"/>
        <c:axId val="509570712"/>
      </c:barChart>
      <c:catAx>
        <c:axId val="520333464"/>
        <c:scaling>
          <c:orientation val="minMax"/>
        </c:scaling>
        <c:delete val="0"/>
        <c:axPos val="l"/>
        <c:majorTickMark val="none"/>
        <c:minorTickMark val="none"/>
        <c:tickLblPos val="nextTo"/>
        <c:crossAx val="509570712"/>
        <c:crosses val="autoZero"/>
        <c:auto val="1"/>
        <c:lblAlgn val="ctr"/>
        <c:lblOffset val="100"/>
        <c:noMultiLvlLbl val="0"/>
      </c:catAx>
      <c:valAx>
        <c:axId val="509570712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520333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3109634880546"/>
          <c:y val="0.104532345577666"/>
          <c:w val="0.704698091983787"/>
          <c:h val="0.0785934716644979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Способы</a:t>
            </a:r>
            <a:r>
              <a:rPr lang="ru-RU" baseline="0" dirty="0" smtClean="0"/>
              <a:t> осуществления мониторинга по учету рекомендаций </a:t>
            </a:r>
            <a:r>
              <a:rPr lang="ru-RU" dirty="0"/>
              <a:t>ПМПК, %</a:t>
            </a:r>
          </a:p>
        </c:rich>
      </c:tx>
      <c:layout>
        <c:manualLayout>
          <c:xMode val="edge"/>
          <c:yMode val="edge"/>
          <c:x val="0.148076054750288"/>
          <c:y val="0.02701662778209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9709429222641"/>
          <c:y val="0.149189831933992"/>
          <c:w val="0.726427470360436"/>
          <c:h val="0.3389416643100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Лист1!$B$23</c:f>
              <c:strCache>
                <c:ptCount val="1"/>
                <c:pt idx="0">
                  <c:v>при повторном обследовании ребенка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Лист1!$C$23:$D$23</c:f>
              <c:numCache>
                <c:formatCode>General</c:formatCode>
                <c:ptCount val="2"/>
                <c:pt idx="0">
                  <c:v>86.1</c:v>
                </c:pt>
                <c:pt idx="1">
                  <c:v>92.9</c:v>
                </c:pt>
              </c:numCache>
            </c:numRef>
          </c:val>
        </c:ser>
        <c:ser>
          <c:idx val="1"/>
          <c:order val="1"/>
          <c:tx>
            <c:strRef>
              <c:f>Лист1!$B$24</c:f>
              <c:strCache>
                <c:ptCount val="1"/>
                <c:pt idx="0">
                  <c:v>на выездных заседаниях в образовательных организациях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Лист1!$C$24:$D$24</c:f>
              <c:numCache>
                <c:formatCode>General</c:formatCode>
                <c:ptCount val="2"/>
                <c:pt idx="0">
                  <c:v>45.9</c:v>
                </c:pt>
                <c:pt idx="1">
                  <c:v>71.4</c:v>
                </c:pt>
              </c:numCache>
            </c:numRef>
          </c:val>
        </c:ser>
        <c:ser>
          <c:idx val="2"/>
          <c:order val="2"/>
          <c:tx>
            <c:strRef>
              <c:f>Лист1!$B$25</c:f>
              <c:strCache>
                <c:ptCount val="1"/>
                <c:pt idx="0">
                  <c:v>проведение тематических прверок в ОУ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Лист1!$C$25:$D$25</c:f>
              <c:numCache>
                <c:formatCode>General</c:formatCode>
                <c:ptCount val="2"/>
                <c:pt idx="0">
                  <c:v>9.5</c:v>
                </c:pt>
                <c:pt idx="1">
                  <c:v>0.0</c:v>
                </c:pt>
              </c:numCache>
            </c:numRef>
          </c:val>
        </c:ser>
        <c:ser>
          <c:idx val="3"/>
          <c:order val="3"/>
          <c:tx>
            <c:strRef>
              <c:f>Лист1!$B$26</c:f>
              <c:strCache>
                <c:ptCount val="1"/>
                <c:pt idx="0">
                  <c:v>через запросы в образовательные организации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871459814586288"/>
                  <c:y val="0.00278335771702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Лист1!$C$26:$D$26</c:f>
              <c:numCache>
                <c:formatCode>General</c:formatCode>
                <c:ptCount val="2"/>
                <c:pt idx="0">
                  <c:v>8.700000000000001</c:v>
                </c:pt>
                <c:pt idx="1">
                  <c:v>0.0</c:v>
                </c:pt>
              </c:numCache>
            </c:numRef>
          </c:val>
        </c:ser>
        <c:ser>
          <c:idx val="4"/>
          <c:order val="4"/>
          <c:tx>
            <c:strRef>
              <c:f>Лист1!$B$27</c:f>
              <c:strCache>
                <c:ptCount val="1"/>
                <c:pt idx="0">
                  <c:v>Через листы обратной связи</c:v>
                </c:pt>
              </c:strCache>
            </c:strRef>
          </c:tx>
          <c:invertIfNegative val="0"/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Лист1!$C$27:$D$27</c:f>
              <c:numCache>
                <c:formatCode>General</c:formatCode>
                <c:ptCount val="2"/>
                <c:pt idx="0">
                  <c:v>3.0</c:v>
                </c:pt>
                <c:pt idx="1">
                  <c:v>0.0</c:v>
                </c:pt>
              </c:numCache>
            </c:numRef>
          </c:val>
        </c:ser>
        <c:ser>
          <c:idx val="5"/>
          <c:order val="5"/>
          <c:tx>
            <c:strRef>
              <c:f>Лист1!$B$28</c:f>
              <c:strCache>
                <c:ptCount val="1"/>
                <c:pt idx="0">
                  <c:v>при собеседовании с руководителем образовательной организации</c:v>
                </c:pt>
              </c:strCache>
            </c:strRef>
          </c:tx>
          <c:invertIfNegative val="0"/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Лист1!$C$28:$D$28</c:f>
              <c:numCache>
                <c:formatCode>General</c:formatCode>
                <c:ptCount val="2"/>
                <c:pt idx="0">
                  <c:v>2.2</c:v>
                </c:pt>
                <c:pt idx="1">
                  <c:v>0.0</c:v>
                </c:pt>
              </c:numCache>
            </c:numRef>
          </c:val>
        </c:ser>
        <c:ser>
          <c:idx val="6"/>
          <c:order val="6"/>
          <c:tx>
            <c:strRef>
              <c:f>Лист1!$B$29</c:f>
              <c:strCache>
                <c:ptCount val="1"/>
                <c:pt idx="0">
                  <c:v>анализ ИКР</c:v>
                </c:pt>
              </c:strCache>
            </c:strRef>
          </c:tx>
          <c:invertIfNegative val="0"/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Лист1!$C$29:$D$29</c:f>
              <c:numCache>
                <c:formatCode>General</c:formatCode>
                <c:ptCount val="2"/>
                <c:pt idx="0">
                  <c:v>1.7</c:v>
                </c:pt>
                <c:pt idx="1">
                  <c:v>0.0</c:v>
                </c:pt>
              </c:numCache>
            </c:numRef>
          </c:val>
        </c:ser>
        <c:ser>
          <c:idx val="7"/>
          <c:order val="7"/>
          <c:tx>
            <c:strRef>
              <c:f>Лист1!$B$30</c:f>
              <c:strCache>
                <c:ptCount val="1"/>
                <c:pt idx="0">
                  <c:v>при взаимодействии с ПМПк ОУ</c:v>
                </c:pt>
              </c:strCache>
            </c:strRef>
          </c:tx>
          <c:invertIfNegative val="0"/>
          <c:cat>
            <c:strRef>
              <c:f>Лист1!$C$22:$D$22</c:f>
              <c:strCache>
                <c:ptCount val="2"/>
                <c:pt idx="0">
                  <c:v>Территориальные</c:v>
                </c:pt>
                <c:pt idx="1">
                  <c:v>Центральные</c:v>
                </c:pt>
              </c:strCache>
            </c:strRef>
          </c:cat>
          <c:val>
            <c:numRef>
              <c:f>Лист1!$C$30:$D$30</c:f>
              <c:numCache>
                <c:formatCode>General</c:formatCode>
                <c:ptCount val="2"/>
                <c:pt idx="0">
                  <c:v>1.3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7363336"/>
        <c:axId val="497925592"/>
      </c:barChart>
      <c:catAx>
        <c:axId val="497363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97925592"/>
        <c:crosses val="autoZero"/>
        <c:auto val="1"/>
        <c:lblAlgn val="ctr"/>
        <c:lblOffset val="100"/>
        <c:noMultiLvlLbl val="0"/>
      </c:catAx>
      <c:valAx>
        <c:axId val="4979255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97363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620765599457203"/>
          <c:y val="0.601489354718163"/>
          <c:w val="0.919592255617965"/>
          <c:h val="0.341859188269525"/>
        </c:manualLayout>
      </c:layout>
      <c:overlay val="0"/>
    </c:legend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Территориальные ПМПК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27647714604236"/>
          <c:y val="0.215211525413031"/>
          <c:w val="0.633801560758083"/>
          <c:h val="0.759545758183033"/>
        </c:manualLayout>
      </c:layout>
      <c:doughnutChart>
        <c:varyColors val="1"/>
        <c:ser>
          <c:idx val="1"/>
          <c:order val="0"/>
          <c:tx>
            <c:strRef>
              <c:f>'Дети+нормативка'!$B$37</c:f>
              <c:strCache>
                <c:ptCount val="1"/>
                <c:pt idx="0">
                  <c:v>детей с ОВЗ</c:v>
                </c:pt>
              </c:strCache>
            </c:strRef>
          </c:tx>
          <c:dLbls>
            <c:dLbl>
              <c:idx val="0"/>
              <c:layout>
                <c:manualLayout>
                  <c:x val="0.138238573021182"/>
                  <c:y val="-0.1656648730531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 sz="1200" b="1"/>
                      <a:t>4</a:t>
                    </a:r>
                    <a:r>
                      <a:rPr lang="it-IT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'Дети+нормативка'!$D$37:$E$37</c:f>
              <c:numCache>
                <c:formatCode>General</c:formatCode>
                <c:ptCount val="2"/>
                <c:pt idx="0">
                  <c:v>63317.0</c:v>
                </c:pt>
                <c:pt idx="1">
                  <c:v>2920.0</c:v>
                </c:pt>
              </c:numCache>
            </c:numRef>
          </c:val>
        </c:ser>
        <c:ser>
          <c:idx val="2"/>
          <c:order val="1"/>
          <c:tx>
            <c:strRef>
              <c:f>'Дети+нормативка'!$B$38</c:f>
              <c:strCache>
                <c:ptCount val="1"/>
                <c:pt idx="0">
                  <c:v>детей с девиантным поведением</c:v>
                </c:pt>
              </c:strCache>
            </c:strRef>
          </c:tx>
          <c:dLbls>
            <c:dLbl>
              <c:idx val="0"/>
              <c:layout>
                <c:manualLayout>
                  <c:x val="0.0780379041248607"/>
                  <c:y val="-0.1095524382097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'Дети+нормативка'!$D$38:$E$38</c:f>
              <c:numCache>
                <c:formatCode>General</c:formatCode>
                <c:ptCount val="2"/>
                <c:pt idx="0">
                  <c:v>970.0</c:v>
                </c:pt>
                <c:pt idx="1">
                  <c:v>222.0</c:v>
                </c:pt>
              </c:numCache>
            </c:numRef>
          </c:val>
        </c:ser>
        <c:ser>
          <c:idx val="0"/>
          <c:order val="2"/>
          <c:tx>
            <c:strRef>
              <c:f>'Дети+нормативка'!$B$39</c:f>
              <c:strCache>
                <c:ptCount val="1"/>
                <c:pt idx="0">
                  <c:v>детей-сирот</c:v>
                </c:pt>
              </c:strCache>
            </c:strRef>
          </c:tx>
          <c:dLbls>
            <c:dLbl>
              <c:idx val="0"/>
              <c:layout>
                <c:manualLayout>
                  <c:x val="0.0780379041248607"/>
                  <c:y val="-0.08550434201736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'Дети+нормативка'!$D$39:$E$39</c:f>
              <c:numCache>
                <c:formatCode>General</c:formatCode>
                <c:ptCount val="2"/>
                <c:pt idx="0">
                  <c:v>1646.0</c:v>
                </c:pt>
                <c:pt idx="1">
                  <c:v>318.0</c:v>
                </c:pt>
              </c:numCache>
            </c:numRef>
          </c:val>
        </c:ser>
        <c:ser>
          <c:idx val="3"/>
          <c:order val="3"/>
          <c:tx>
            <c:strRef>
              <c:f>'Дети+нормативка'!$B$40</c:f>
              <c:strCache>
                <c:ptCount val="1"/>
                <c:pt idx="0">
                  <c:v>детей-инвалидов</c:v>
                </c:pt>
              </c:strCache>
            </c:strRef>
          </c:tx>
          <c:dLbls>
            <c:dLbl>
              <c:idx val="0"/>
              <c:layout>
                <c:manualLayout>
                  <c:x val="0.111482720178372"/>
                  <c:y val="-0.05611222444889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'Дети+нормативка'!$F$34:$G$34</c:f>
              <c:strCache>
                <c:ptCount val="2"/>
                <c:pt idx="0">
                  <c:v>Доля детей, получивших статус "ребенок с ОВЗ"</c:v>
                </c:pt>
                <c:pt idx="1">
                  <c:v>Доля детей, не получивших статус "ребенок с ОВЗ"</c:v>
                </c:pt>
              </c:strCache>
            </c:strRef>
          </c:cat>
          <c:val>
            <c:numRef>
              <c:f>'Дети+нормативка'!$D$40:$E$40</c:f>
              <c:numCache>
                <c:formatCode>General</c:formatCode>
                <c:ptCount val="2"/>
                <c:pt idx="0">
                  <c:v>9755.0</c:v>
                </c:pt>
                <c:pt idx="1">
                  <c:v>665.0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0483047381708546"/>
          <c:y val="0.118183032732131"/>
          <c:w val="0.879267725042045"/>
          <c:h val="0.12177372225551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1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0.54167</cdr:x>
      <cdr:y>0.79861</cdr:y>
    </cdr:from>
    <cdr:to>
      <cdr:x>0.81459</cdr:x>
      <cdr:y>0.90278</cdr:y>
    </cdr:to>
    <cdr:sp macro="" textlink="">
      <cdr:nvSpPr>
        <cdr:cNvPr id="4" name="Выноска 1 3"/>
        <cdr:cNvSpPr/>
      </cdr:nvSpPr>
      <cdr:spPr>
        <a:xfrm xmlns:a="http://schemas.openxmlformats.org/drawingml/2006/main">
          <a:off x="2476500" y="2190750"/>
          <a:ext cx="1247811" cy="285749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32500"/>
            <a:gd name="adj4" fmla="val -32394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baseline="0" dirty="0">
              <a:solidFill>
                <a:sysClr val="windowText" lastClr="000000"/>
              </a:solidFill>
            </a:rPr>
            <a:t>ЦПМПК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0.55124</cdr:x>
      <cdr:y>0.65624</cdr:y>
    </cdr:from>
    <cdr:to>
      <cdr:x>0.82416</cdr:x>
      <cdr:y>0.76041</cdr:y>
    </cdr:to>
    <cdr:sp macro="" textlink="">
      <cdr:nvSpPr>
        <cdr:cNvPr id="5" name="Выноска 1 4"/>
        <cdr:cNvSpPr/>
      </cdr:nvSpPr>
      <cdr:spPr>
        <a:xfrm xmlns:a="http://schemas.openxmlformats.org/drawingml/2006/main">
          <a:off x="2520280" y="1800200"/>
          <a:ext cx="1247790" cy="285759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32500"/>
            <a:gd name="adj4" fmla="val -32394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baseline="0" dirty="0" smtClean="0">
              <a:solidFill>
                <a:sysClr val="windowText" lastClr="000000"/>
              </a:solidFill>
            </a:rPr>
            <a:t>ТПМПК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0.72575</cdr:x>
      <cdr:y>0.31062</cdr:y>
    </cdr:from>
    <cdr:to>
      <cdr:x>0.94482</cdr:x>
      <cdr:y>0.37074</cdr:y>
    </cdr:to>
    <cdr:sp macro="" textlink="">
      <cdr:nvSpPr>
        <cdr:cNvPr id="4" name="Выноска 1 3"/>
        <cdr:cNvSpPr/>
      </cdr:nvSpPr>
      <cdr:spPr>
        <a:xfrm xmlns:a="http://schemas.openxmlformats.org/drawingml/2006/main">
          <a:off x="3031069" y="1297432"/>
          <a:ext cx="914938" cy="251116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448953"/>
            <a:gd name="adj4" fmla="val -68778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2060"/>
          </a:solidFill>
          <a:tailEnd type="oval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50" baseline="0" dirty="0">
              <a:solidFill>
                <a:sysClr val="windowText" lastClr="000000"/>
              </a:solidFill>
            </a:rPr>
            <a:t>Дети</a:t>
          </a:r>
          <a:r>
            <a:rPr lang="ru-RU" sz="1050" dirty="0">
              <a:solidFill>
                <a:sysClr val="windowText" lastClr="000000"/>
              </a:solidFill>
            </a:rPr>
            <a:t> с </a:t>
          </a:r>
          <a:r>
            <a:rPr lang="ru-RU" sz="1050" dirty="0" smtClean="0">
              <a:solidFill>
                <a:sysClr val="windowText" lastClr="000000"/>
              </a:solidFill>
            </a:rPr>
            <a:t>ООП</a:t>
          </a:r>
          <a:endParaRPr lang="ru-RU" sz="105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0.72742</cdr:x>
      <cdr:y>0.39078</cdr:y>
    </cdr:from>
    <cdr:to>
      <cdr:x>0.94649</cdr:x>
      <cdr:y>0.50701</cdr:y>
    </cdr:to>
    <cdr:sp macro="" textlink="">
      <cdr:nvSpPr>
        <cdr:cNvPr id="5" name="Выноска 1 4"/>
        <cdr:cNvSpPr/>
      </cdr:nvSpPr>
      <cdr:spPr>
        <a:xfrm xmlns:a="http://schemas.openxmlformats.org/drawingml/2006/main">
          <a:off x="3038043" y="1632253"/>
          <a:ext cx="914938" cy="485483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22384"/>
            <a:gd name="adj4" fmla="val -52742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900" baseline="0" dirty="0">
              <a:solidFill>
                <a:sysClr val="windowText" lastClr="000000"/>
              </a:solidFill>
            </a:rPr>
            <a:t>Дети</a:t>
          </a:r>
          <a:r>
            <a:rPr lang="ru-RU" sz="900" dirty="0">
              <a:solidFill>
                <a:sysClr val="windowText" lastClr="000000"/>
              </a:solidFill>
            </a:rPr>
            <a:t> с </a:t>
          </a:r>
          <a:r>
            <a:rPr lang="ru-RU" sz="900" dirty="0" err="1">
              <a:solidFill>
                <a:sysClr val="windowText" lastClr="000000"/>
              </a:solidFill>
            </a:rPr>
            <a:t>девиантным</a:t>
          </a:r>
          <a:r>
            <a:rPr lang="ru-RU" sz="900" baseline="0" dirty="0">
              <a:solidFill>
                <a:sysClr val="windowText" lastClr="000000"/>
              </a:solidFill>
            </a:rPr>
            <a:t> поведением</a:t>
          </a:r>
          <a:endParaRPr lang="ru-RU" sz="9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0.72742</cdr:x>
      <cdr:y>0.52305</cdr:y>
    </cdr:from>
    <cdr:to>
      <cdr:x>0.94649</cdr:x>
      <cdr:y>0.60922</cdr:y>
    </cdr:to>
    <cdr:sp macro="" textlink="">
      <cdr:nvSpPr>
        <cdr:cNvPr id="6" name="Выноска 1 5"/>
        <cdr:cNvSpPr/>
      </cdr:nvSpPr>
      <cdr:spPr>
        <a:xfrm xmlns:a="http://schemas.openxmlformats.org/drawingml/2006/main">
          <a:off x="3038043" y="2184733"/>
          <a:ext cx="914938" cy="359925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16476"/>
            <a:gd name="adj4" fmla="val -45873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050" baseline="0">
              <a:solidFill>
                <a:sysClr val="windowText" lastClr="000000"/>
              </a:solidFill>
            </a:rPr>
            <a:t>Дети</a:t>
          </a:r>
          <a:r>
            <a:rPr lang="ru-RU" sz="1050">
              <a:solidFill>
                <a:sysClr val="windowText" lastClr="000000"/>
              </a:solidFill>
            </a:rPr>
            <a:t>-</a:t>
          </a:r>
          <a:r>
            <a:rPr lang="ru-RU" sz="1050" baseline="0">
              <a:solidFill>
                <a:sysClr val="windowText" lastClr="000000"/>
              </a:solidFill>
            </a:rPr>
            <a:t>сироты</a:t>
          </a:r>
          <a:endParaRPr lang="ru-RU" sz="105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0.73077</cdr:x>
      <cdr:y>0.63527</cdr:y>
    </cdr:from>
    <cdr:to>
      <cdr:x>0.94983</cdr:x>
      <cdr:y>0.72144</cdr:y>
    </cdr:to>
    <cdr:sp macro="" textlink="">
      <cdr:nvSpPr>
        <cdr:cNvPr id="7" name="Выноска 1 6"/>
        <cdr:cNvSpPr/>
      </cdr:nvSpPr>
      <cdr:spPr>
        <a:xfrm xmlns:a="http://schemas.openxmlformats.org/drawingml/2006/main">
          <a:off x="3052035" y="2653466"/>
          <a:ext cx="914896" cy="359925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06907"/>
            <a:gd name="adj4" fmla="val -59105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050" baseline="0">
              <a:solidFill>
                <a:sysClr val="windowText" lastClr="000000"/>
              </a:solidFill>
            </a:rPr>
            <a:t>Дети-инвалиды</a:t>
          </a:r>
          <a:endParaRPr lang="ru-RU" sz="105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0.72575</cdr:x>
      <cdr:y>0.31062</cdr:y>
    </cdr:from>
    <cdr:to>
      <cdr:x>0.94482</cdr:x>
      <cdr:y>0.37074</cdr:y>
    </cdr:to>
    <cdr:sp macro="" textlink="">
      <cdr:nvSpPr>
        <cdr:cNvPr id="4" name="Выноска 1 3"/>
        <cdr:cNvSpPr/>
      </cdr:nvSpPr>
      <cdr:spPr>
        <a:xfrm xmlns:a="http://schemas.openxmlformats.org/drawingml/2006/main">
          <a:off x="3083329" y="1297293"/>
          <a:ext cx="930712" cy="251089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478675"/>
            <a:gd name="adj4" fmla="val -68795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2060"/>
          </a:solidFill>
          <a:tailEnd type="oval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50" baseline="0" dirty="0">
              <a:solidFill>
                <a:sysClr val="windowText" lastClr="000000"/>
              </a:solidFill>
            </a:rPr>
            <a:t>Дети</a:t>
          </a:r>
          <a:r>
            <a:rPr lang="ru-RU" sz="1050" dirty="0">
              <a:solidFill>
                <a:sysClr val="windowText" lastClr="000000"/>
              </a:solidFill>
            </a:rPr>
            <a:t> с </a:t>
          </a:r>
          <a:r>
            <a:rPr lang="ru-RU" sz="1050" dirty="0" smtClean="0">
              <a:solidFill>
                <a:sysClr val="windowText" lastClr="000000"/>
              </a:solidFill>
            </a:rPr>
            <a:t>ООП</a:t>
          </a:r>
          <a:endParaRPr lang="ru-RU" sz="105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0.72742</cdr:x>
      <cdr:y>0.39078</cdr:y>
    </cdr:from>
    <cdr:to>
      <cdr:x>0.94649</cdr:x>
      <cdr:y>0.50701</cdr:y>
    </cdr:to>
    <cdr:sp macro="" textlink="">
      <cdr:nvSpPr>
        <cdr:cNvPr id="5" name="Выноска 1 4"/>
        <cdr:cNvSpPr/>
      </cdr:nvSpPr>
      <cdr:spPr>
        <a:xfrm xmlns:a="http://schemas.openxmlformats.org/drawingml/2006/main">
          <a:off x="4143375" y="1857376"/>
          <a:ext cx="1247775" cy="552450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49291"/>
            <a:gd name="adj4" fmla="val -56821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900" baseline="0" dirty="0">
              <a:solidFill>
                <a:sysClr val="windowText" lastClr="000000"/>
              </a:solidFill>
            </a:rPr>
            <a:t>Дети</a:t>
          </a:r>
          <a:r>
            <a:rPr lang="ru-RU" sz="900" dirty="0">
              <a:solidFill>
                <a:sysClr val="windowText" lastClr="000000"/>
              </a:solidFill>
            </a:rPr>
            <a:t> с </a:t>
          </a:r>
          <a:r>
            <a:rPr lang="ru-RU" sz="900" dirty="0" err="1">
              <a:solidFill>
                <a:sysClr val="windowText" lastClr="000000"/>
              </a:solidFill>
            </a:rPr>
            <a:t>девиантным</a:t>
          </a:r>
          <a:r>
            <a:rPr lang="ru-RU" sz="900" baseline="0" dirty="0">
              <a:solidFill>
                <a:sysClr val="windowText" lastClr="000000"/>
              </a:solidFill>
            </a:rPr>
            <a:t> поведением</a:t>
          </a:r>
          <a:endParaRPr lang="ru-RU" sz="9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0.72742</cdr:x>
      <cdr:y>0.52305</cdr:y>
    </cdr:from>
    <cdr:to>
      <cdr:x>0.94649</cdr:x>
      <cdr:y>0.60922</cdr:y>
    </cdr:to>
    <cdr:sp macro="" textlink="">
      <cdr:nvSpPr>
        <cdr:cNvPr id="6" name="Выноска 1 5"/>
        <cdr:cNvSpPr/>
      </cdr:nvSpPr>
      <cdr:spPr>
        <a:xfrm xmlns:a="http://schemas.openxmlformats.org/drawingml/2006/main">
          <a:off x="3090424" y="2184499"/>
          <a:ext cx="930712" cy="359886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57952"/>
            <a:gd name="adj4" fmla="val -51957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050" baseline="0">
              <a:solidFill>
                <a:sysClr val="windowText" lastClr="000000"/>
              </a:solidFill>
            </a:rPr>
            <a:t>Дети</a:t>
          </a:r>
          <a:r>
            <a:rPr lang="ru-RU" sz="1050">
              <a:solidFill>
                <a:sysClr val="windowText" lastClr="000000"/>
              </a:solidFill>
            </a:rPr>
            <a:t>-</a:t>
          </a:r>
          <a:r>
            <a:rPr lang="ru-RU" sz="1050" baseline="0">
              <a:solidFill>
                <a:sysClr val="windowText" lastClr="000000"/>
              </a:solidFill>
            </a:rPr>
            <a:t>сироты</a:t>
          </a:r>
          <a:endParaRPr lang="ru-RU" sz="105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0.73077</cdr:x>
      <cdr:y>0.63527</cdr:y>
    </cdr:from>
    <cdr:to>
      <cdr:x>0.94983</cdr:x>
      <cdr:y>0.72144</cdr:y>
    </cdr:to>
    <cdr:sp macro="" textlink="">
      <cdr:nvSpPr>
        <cdr:cNvPr id="7" name="Выноска 1 6"/>
        <cdr:cNvSpPr/>
      </cdr:nvSpPr>
      <cdr:spPr>
        <a:xfrm xmlns:a="http://schemas.openxmlformats.org/drawingml/2006/main">
          <a:off x="3104656" y="2653182"/>
          <a:ext cx="930670" cy="359886"/>
        </a:xfrm>
        <a:prstGeom xmlns:a="http://schemas.openxmlformats.org/drawingml/2006/main" prst="borderCallout1">
          <a:avLst>
            <a:gd name="adj1" fmla="val 58750"/>
            <a:gd name="adj2" fmla="val -2226"/>
            <a:gd name="adj3" fmla="val 245790"/>
            <a:gd name="adj4" fmla="val -66175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tailEnd type="oval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050" baseline="0">
              <a:solidFill>
                <a:sysClr val="windowText" lastClr="000000"/>
              </a:solidFill>
            </a:rPr>
            <a:t>Дети-инвалиды</a:t>
          </a:r>
          <a:endParaRPr lang="ru-RU" sz="1050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9A2D-6FAF-4002-92CF-43D7ED531408}" type="datetimeFigureOut">
              <a:rPr lang="ru-RU" smtClean="0"/>
              <a:pPr/>
              <a:t>18.09.16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21B0-B3FD-4223-BD85-C31F85FD5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2304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Анализ деятельности центральных и территориальных ПМПК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8064896" cy="144016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Министерство образования и науки РФ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ГБОУ ВПО МГППУ 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Институт проблем инклюзивного образования</a:t>
            </a:r>
          </a:p>
          <a:p>
            <a:r>
              <a:rPr lang="ru-RU" sz="2000" dirty="0" smtClean="0">
                <a:solidFill>
                  <a:srgbClr val="FFC000"/>
                </a:solidFill>
              </a:rPr>
              <a:t>2016 г.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3140968"/>
            <a:ext cx="4179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15 центральных ПМПК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233 территориальных ПМПК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Около 25 </a:t>
            </a:r>
            <a:r>
              <a:rPr lang="en-US" sz="2400" dirty="0" smtClean="0">
                <a:solidFill>
                  <a:schemeClr val="bg1"/>
                </a:solidFill>
              </a:rPr>
              <a:t>% </a:t>
            </a:r>
            <a:r>
              <a:rPr lang="ru-RU" sz="2400" dirty="0" smtClean="0">
                <a:solidFill>
                  <a:schemeClr val="bg1"/>
                </a:solidFill>
              </a:rPr>
              <a:t>от общей выборки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05274676"/>
              </p:ext>
            </p:extLst>
          </p:nvPr>
        </p:nvGraphicFramePr>
        <p:xfrm>
          <a:off x="2366355" y="3917168"/>
          <a:ext cx="6343650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77207183"/>
              </p:ext>
            </p:extLst>
          </p:nvPr>
        </p:nvGraphicFramePr>
        <p:xfrm>
          <a:off x="2366355" y="781062"/>
          <a:ext cx="6343650" cy="299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2276872"/>
            <a:ext cx="1800200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Доли детей различных возрастных групп, направляемых на обследование в Комиссию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Учёт детей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Взаимодействие с родителями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71600" y="1700808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1" y="90872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Доли ПМПК, использующие различные формы информирования родителей о своей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99592" y="1052736"/>
          <a:ext cx="74168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Алгоритм работы ПМПК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259632" y="1104900"/>
          <a:ext cx="6984776" cy="527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Алгоритм работы ПМПК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75656" y="908720"/>
          <a:ext cx="64087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Алгоритм работы ПМПК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932546"/>
              </p:ext>
            </p:extLst>
          </p:nvPr>
        </p:nvGraphicFramePr>
        <p:xfrm>
          <a:off x="765920" y="1124744"/>
          <a:ext cx="76328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Алгоритм работы ПМПК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СПАСИБО ЗА ВНИМАНИЕ!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Inclusive-</a:t>
            </a:r>
            <a:r>
              <a:rPr lang="en-US" dirty="0" err="1" smtClean="0">
                <a:solidFill>
                  <a:srgbClr val="FFC000"/>
                </a:solidFill>
              </a:rPr>
              <a:t>edu.ru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edu-pmpk.ru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Ipio.mgppu@gmail.com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Нормативно-правовое обеспечение создания ПМПК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59632" y="1412776"/>
          <a:ext cx="7200800" cy="459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Нормативно-правовое обеспечение создания ПМПК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899592" y="1484784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24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Нормативно-правовое обеспечение деятельности ПМПК</a:t>
            </a:r>
            <a:endParaRPr lang="ru-RU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11560" y="692696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115616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97288065"/>
              </p:ext>
            </p:extLst>
          </p:nvPr>
        </p:nvGraphicFramePr>
        <p:xfrm>
          <a:off x="971600" y="1412776"/>
          <a:ext cx="7488832" cy="500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Нормативно-правовое обеспечение деятельности ПМПК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КАДРОВЫЙ СОСТАВ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Диаграмма 1"/>
          <p:cNvGraphicFramePr/>
          <p:nvPr>
            <p:extLst>
              <p:ext uri="{D42A27DB-BD31-4B8C-83A1-F6EECF244321}">
                <p14:modId xmlns:p14="http://schemas.microsoft.com/office/powerpoint/2010/main" val="774796659"/>
              </p:ext>
            </p:extLst>
          </p:nvPr>
        </p:nvGraphicFramePr>
        <p:xfrm>
          <a:off x="179512" y="908720"/>
          <a:ext cx="48965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"/>
          <p:cNvGraphicFramePr/>
          <p:nvPr>
            <p:extLst>
              <p:ext uri="{D42A27DB-BD31-4B8C-83A1-F6EECF244321}">
                <p14:modId xmlns:p14="http://schemas.microsoft.com/office/powerpoint/2010/main" val="111940663"/>
              </p:ext>
            </p:extLst>
          </p:nvPr>
        </p:nvGraphicFramePr>
        <p:xfrm>
          <a:off x="3851920" y="3068960"/>
          <a:ext cx="52920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939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11560" y="980728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Мониторинг по учету рекомендаций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Учет детей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11838250"/>
              </p:ext>
            </p:extLst>
          </p:nvPr>
        </p:nvGraphicFramePr>
        <p:xfrm>
          <a:off x="323528" y="2204864"/>
          <a:ext cx="4176464" cy="417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30067223"/>
              </p:ext>
            </p:extLst>
          </p:nvPr>
        </p:nvGraphicFramePr>
        <p:xfrm>
          <a:off x="4644008" y="2204864"/>
          <a:ext cx="42484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124744"/>
            <a:ext cx="8233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Доли детей из обследованных групп получивших/не получивших статус «ребенок с ОВЗ»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1340768"/>
          <a:ext cx="5086350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</a:t>
            </a:r>
            <a:r>
              <a:rPr lang="ru-RU" dirty="0">
                <a:solidFill>
                  <a:srgbClr val="FFC000"/>
                </a:solidFill>
              </a:rPr>
              <a:t>ё</a:t>
            </a:r>
            <a:r>
              <a:rPr lang="ru-RU" dirty="0" smtClean="0">
                <a:solidFill>
                  <a:srgbClr val="FFC000"/>
                </a:solidFill>
              </a:rPr>
              <a:t>т детей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141277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Возрастной состав детей, обследованных в ПМПК за прошедший год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707904" y="2852936"/>
          <a:ext cx="5086350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1892</TotalTime>
  <Words>279</Words>
  <Application>Microsoft Macintosh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Тема Office</vt:lpstr>
      <vt:lpstr>Анализ деятельности центральных и территориальных ПМПК</vt:lpstr>
      <vt:lpstr>Нормативно-правовое обеспечение создания ПМПК</vt:lpstr>
      <vt:lpstr>Нормативно-правовое обеспечение создания ПМПК</vt:lpstr>
      <vt:lpstr>Нормативно-правовое обеспечение деятельности ПМПК</vt:lpstr>
      <vt:lpstr>Нормативно-правовое обеспечение деятельности ПМПК</vt:lpstr>
      <vt:lpstr> КАДРОВЫЙ СОСТАВ</vt:lpstr>
      <vt:lpstr>Мониторинг по учету рекомендаций</vt:lpstr>
      <vt:lpstr>Учет детей</vt:lpstr>
      <vt:lpstr>Учёт детей</vt:lpstr>
      <vt:lpstr>Учёт детей</vt:lpstr>
      <vt:lpstr>Взаимодействие с родителями</vt:lpstr>
      <vt:lpstr>Алгоритм работы ПМПК</vt:lpstr>
      <vt:lpstr>Алгоритм работы ПМПК</vt:lpstr>
      <vt:lpstr>Алгоритм работы ПМПК</vt:lpstr>
      <vt:lpstr>Алгоритм работы ПМПК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Palych</dc:creator>
  <cp:lastModifiedBy>svetlana alekhina</cp:lastModifiedBy>
  <cp:revision>50</cp:revision>
  <dcterms:created xsi:type="dcterms:W3CDTF">2016-09-14T08:56:26Z</dcterms:created>
  <dcterms:modified xsi:type="dcterms:W3CDTF">2016-09-18T19:15:08Z</dcterms:modified>
</cp:coreProperties>
</file>