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74" r:id="rId3"/>
    <p:sldId id="275" r:id="rId4"/>
    <p:sldId id="310" r:id="rId5"/>
    <p:sldId id="294" r:id="rId6"/>
    <p:sldId id="308" r:id="rId7"/>
    <p:sldId id="313" r:id="rId8"/>
    <p:sldId id="316" r:id="rId9"/>
    <p:sldId id="311" r:id="rId10"/>
    <p:sldId id="283" r:id="rId11"/>
    <p:sldId id="284" r:id="rId12"/>
    <p:sldId id="286" r:id="rId13"/>
    <p:sldId id="287" r:id="rId14"/>
    <p:sldId id="288" r:id="rId15"/>
    <p:sldId id="291" r:id="rId16"/>
    <p:sldId id="289" r:id="rId17"/>
    <p:sldId id="292" r:id="rId18"/>
    <p:sldId id="293" r:id="rId19"/>
    <p:sldId id="335" r:id="rId20"/>
    <p:sldId id="334" r:id="rId21"/>
    <p:sldId id="321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9" r:id="rId30"/>
    <p:sldId id="323" r:id="rId31"/>
    <p:sldId id="332" r:id="rId32"/>
    <p:sldId id="337" r:id="rId33"/>
    <p:sldId id="338" r:id="rId34"/>
    <p:sldId id="324" r:id="rId35"/>
    <p:sldId id="341" r:id="rId36"/>
    <p:sldId id="342" r:id="rId37"/>
    <p:sldId id="333" r:id="rId38"/>
    <p:sldId id="343" r:id="rId39"/>
    <p:sldId id="344" r:id="rId40"/>
    <p:sldId id="345" r:id="rId41"/>
    <p:sldId id="346" r:id="rId42"/>
    <p:sldId id="347" r:id="rId43"/>
    <p:sldId id="318" r:id="rId4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7" autoAdjust="0"/>
    <p:restoredTop sz="70916" autoAdjust="0"/>
  </p:normalViewPr>
  <p:slideViewPr>
    <p:cSldViewPr snapToGrid="0">
      <p:cViewPr varScale="1">
        <p:scale>
          <a:sx n="77" d="100"/>
          <a:sy n="7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127EDB5-C2D0-4F86-B1C6-23D3AB5FAF9D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0E05DB-08FE-4E9C-8E21-0CBEEB4C86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9396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15A9-5117-445F-A20D-F2619B06F3F6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4A233-0517-4138-A35E-B463E38052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416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5705-0A8C-491A-B1AB-36A6BACB9614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E5F20-757E-4DDE-BB95-7FD6F39D82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697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6752-49E6-4086-AF15-F6DDFD827799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14274-3F7B-4B43-89E9-AF0E01457E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86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A1F5-7603-41AE-9150-8DA1A38BC002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031DB-FBED-4E08-B7A6-A4E66F266D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446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2B4C-89C9-4158-A88D-C1C17D31F6FD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E0D3-655E-47CC-9567-E37E668A3F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818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8CEA-3F5E-4244-9588-0B25686561E2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DCFDA-A8B5-432D-A4C2-3D6A415C63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3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C3ED-A39D-41DB-875A-C1966296BDC6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7B4C8-2620-49E4-BE98-6EB7227661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261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50D9-D142-4C05-B390-E2B1208D0E93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7F18A-54E3-4DE8-B8BB-A6E5FD2EB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902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A02C0-3A34-4B92-B293-BCCC54184D49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5A009-E235-4AFF-8350-6CC788B24E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67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274F-4AE5-4990-A524-8B68A5994769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01F8C-6496-46D2-A1C1-DF13088472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837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BFB4-DB23-4F9B-B3D8-77FE7D6C6130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F8264-88F6-4ACD-9CFE-FC1D714B9A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94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737034-EB4E-45EC-8BEF-0BEFDA8B9C4C}" type="datetimeFigureOut">
              <a:rPr lang="ru-RU"/>
              <a:pPr>
                <a:defRPr/>
              </a:pPr>
              <a:t>28.09.2016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1C017FE-C49F-4FBD-A2F3-5237E86858D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77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3078" name="Содержимое 11"/>
          <p:cNvSpPr>
            <a:spLocks noGrp="1"/>
          </p:cNvSpPr>
          <p:nvPr>
            <p:ph idx="1"/>
          </p:nvPr>
        </p:nvSpPr>
        <p:spPr>
          <a:xfrm>
            <a:off x="187325" y="906463"/>
            <a:ext cx="8166100" cy="1644650"/>
          </a:xfrm>
        </p:spPr>
        <p:txBody>
          <a:bodyPr/>
          <a:lstStyle/>
          <a:p>
            <a:pPr indent="0" algn="just">
              <a:lnSpc>
                <a:spcPct val="115000"/>
              </a:lnSpc>
              <a:buFont typeface="Arial" charset="0"/>
              <a:buNone/>
            </a:pPr>
            <a:r>
              <a:rPr lang="ru-RU" altLang="ru-RU" b="1" smtClean="0">
                <a:latin typeface="Calibri Light" pitchFamily="34" charset="0"/>
                <a:ea typeface="MS Mincho" pitchFamily="49" charset="-128"/>
                <a:cs typeface="Times New Roman" pitchFamily="18" charset="0"/>
              </a:rPr>
              <a:t>«Особенности обследования ребёнка с интеллектуальными нарушениями.</a:t>
            </a:r>
            <a:r>
              <a:rPr lang="en-US" altLang="ru-RU" b="1" smtClean="0">
                <a:latin typeface="Calibri Light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ru-RU" b="1" smtClean="0">
                <a:latin typeface="Calibri Light" pitchFamily="34" charset="0"/>
                <a:ea typeface="MS Mincho" pitchFamily="49" charset="-128"/>
                <a:cs typeface="Times New Roman" pitchFamily="18" charset="0"/>
              </a:rPr>
              <a:t>Вопросы формирования заключения»</a:t>
            </a:r>
          </a:p>
          <a:p>
            <a:pPr indent="0" algn="just">
              <a:lnSpc>
                <a:spcPct val="115000"/>
              </a:lnSpc>
              <a:buFont typeface="Arial" charset="0"/>
              <a:buNone/>
            </a:pPr>
            <a:endParaRPr lang="ru-RU" altLang="ru-RU" sz="3200" smtClean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indent="0" algn="ctr">
              <a:spcBef>
                <a:spcPct val="0"/>
              </a:spcBef>
              <a:buFont typeface="Arial" charset="0"/>
              <a:buNone/>
            </a:pPr>
            <a:endParaRPr lang="ru-RU" altLang="ru-RU" sz="3200" smtClean="0">
              <a:latin typeface="Arial Black" pitchFamily="34" charset="0"/>
              <a:ea typeface="MS Mincho" pitchFamily="49" charset="-128"/>
              <a:cs typeface="Times New Roman" pitchFamily="18" charset="0"/>
            </a:endParaRPr>
          </a:p>
          <a:p>
            <a:pPr indent="0" algn="ctr">
              <a:spcBef>
                <a:spcPct val="0"/>
              </a:spcBef>
              <a:buFont typeface="Arial" charset="0"/>
              <a:buNone/>
            </a:pPr>
            <a:endParaRPr lang="ru-RU" altLang="ru-RU" sz="3200" smtClean="0">
              <a:latin typeface="Arial Black" pitchFamily="34" charset="0"/>
              <a:ea typeface="MS Mincho" pitchFamily="49" charset="-128"/>
              <a:cs typeface="Times New Roman" pitchFamily="18" charset="0"/>
            </a:endParaRPr>
          </a:p>
          <a:p>
            <a:pPr indent="0" algn="r">
              <a:spcBef>
                <a:spcPct val="0"/>
              </a:spcBef>
              <a:buFont typeface="Arial" charset="0"/>
              <a:buNone/>
            </a:pPr>
            <a:endParaRPr lang="ru-RU" altLang="ru-RU" sz="3200" smtClean="0">
              <a:ea typeface="MS Mincho" pitchFamily="49" charset="-128"/>
              <a:cs typeface="Times New Roman" pitchFamily="18" charset="0"/>
            </a:endParaRPr>
          </a:p>
          <a:p>
            <a:pPr indent="0" algn="ctr">
              <a:spcBef>
                <a:spcPct val="0"/>
              </a:spcBef>
              <a:buFont typeface="Arial" charset="0"/>
              <a:buNone/>
            </a:pPr>
            <a:endParaRPr lang="ru-RU" altLang="ru-RU" sz="3200" smtClean="0">
              <a:ea typeface="MS Mincho" pitchFamily="49" charset="-128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6375" y="2544763"/>
          <a:ext cx="8512175" cy="3206750"/>
        </p:xfrm>
        <a:graphic>
          <a:graphicData uri="http://schemas.openxmlformats.org/drawingml/2006/table">
            <a:tbl>
              <a:tblPr/>
              <a:tblGrid>
                <a:gridCol w="8512175"/>
              </a:tblGrid>
              <a:tr h="3206750">
                <a:tc>
                  <a:txBody>
                    <a:bodyPr/>
                    <a:lstStyle>
                      <a:lvl1pPr marL="93663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36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Ведущие:</a:t>
                      </a:r>
                      <a:endParaRPr kumimoji="0" lang="ru-RU" altLang="ru-RU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Бгажнокова Ирина Магомедовна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к.психол.н., профессор, кафедра специальной психологии и коррекционной педагогики ГАОУ ВО МИОО г.Москвы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Вильшанская Аделя Дамировна,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к.пед.н., руководитель структурного подразделения инклюзивного образования ГБОУ СОШ № 2110 «МОК «Марьино»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Соведущие:</a:t>
                      </a:r>
                    </a:p>
                    <a:p>
                      <a:pPr marL="936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Кремнева Светлана Николаевна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заместитель директора ГБПОУ Колледж малого бизнеса № 4</a:t>
                      </a:r>
                    </a:p>
                    <a:p>
                      <a:pPr marL="936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Осетрова Екатерина Анатольевна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старший методист ЦПМПК города Москвы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10800000" flipV="1">
            <a:off x="0" y="6507163"/>
            <a:ext cx="9144000" cy="3508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46813"/>
            <a:ext cx="9144000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294" name="Заголовок 10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3587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2295" name="Текст 12"/>
          <p:cNvSpPr>
            <a:spLocks noGrp="1"/>
          </p:cNvSpPr>
          <p:nvPr>
            <p:ph type="body" idx="1"/>
          </p:nvPr>
        </p:nvSpPr>
        <p:spPr>
          <a:xfrm>
            <a:off x="630238" y="855663"/>
            <a:ext cx="3868737" cy="379412"/>
          </a:xfrm>
        </p:spPr>
        <p:txBody>
          <a:bodyPr/>
          <a:lstStyle/>
          <a:p>
            <a:r>
              <a:rPr lang="ru-RU" altLang="ru-RU" smtClean="0"/>
              <a:t>Заключение ПМПК</a:t>
            </a:r>
          </a:p>
        </p:txBody>
      </p:sp>
      <p:sp>
        <p:nvSpPr>
          <p:cNvPr id="12296" name="Содержимое 11"/>
          <p:cNvSpPr>
            <a:spLocks noGrp="1"/>
          </p:cNvSpPr>
          <p:nvPr>
            <p:ph sz="half" idx="2"/>
          </p:nvPr>
        </p:nvSpPr>
        <p:spPr>
          <a:xfrm>
            <a:off x="630238" y="1473200"/>
            <a:ext cx="5876925" cy="4132263"/>
          </a:xfrm>
        </p:spPr>
        <p:txBody>
          <a:bodyPr/>
          <a:lstStyle/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12297" name="Текст 14"/>
          <p:cNvSpPr>
            <a:spLocks noGrp="1"/>
          </p:cNvSpPr>
          <p:nvPr>
            <p:ph type="body" sz="quarter" idx="3"/>
          </p:nvPr>
        </p:nvSpPr>
        <p:spPr>
          <a:xfrm>
            <a:off x="4652963" y="795338"/>
            <a:ext cx="4087812" cy="463550"/>
          </a:xfrm>
        </p:spPr>
        <p:txBody>
          <a:bodyPr/>
          <a:lstStyle/>
          <a:p>
            <a:endParaRPr lang="ru-RU" altLang="ru-RU" sz="2000" smtClean="0"/>
          </a:p>
          <a:p>
            <a:r>
              <a:rPr lang="ru-RU" altLang="ru-RU" sz="2000" smtClean="0"/>
              <a:t>Дефектологическая составляющая</a:t>
            </a:r>
          </a:p>
        </p:txBody>
      </p:sp>
      <p:sp>
        <p:nvSpPr>
          <p:cNvPr id="19466" name="Содержимое 15"/>
          <p:cNvSpPr>
            <a:spLocks noGrp="1"/>
          </p:cNvSpPr>
          <p:nvPr>
            <p:ph sz="quarter" idx="4"/>
          </p:nvPr>
        </p:nvSpPr>
        <p:spPr>
          <a:xfrm>
            <a:off x="4652963" y="1341438"/>
            <a:ext cx="4483100" cy="484822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Заключение дефектолога об уровне развития познавательной и учебной сфер ребенка относительно нормативного развития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Обоснование выбора программы ООП , АООП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Определение АООП в соответствии со структурой нарушения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Определение варианта АООП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ИУП, СИПР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prstClr val="black"/>
                </a:solidFill>
              </a:rPr>
              <a:t>Констатация </a:t>
            </a:r>
            <a:r>
              <a:rPr lang="ru-RU" altLang="ru-RU" sz="1800" dirty="0">
                <a:solidFill>
                  <a:prstClr val="black"/>
                </a:solidFill>
              </a:rPr>
              <a:t>необходимости предоставления коррекционно-педагогической </a:t>
            </a:r>
            <a:r>
              <a:rPr lang="ru-RU" altLang="ru-RU" sz="1800" dirty="0" smtClean="0">
                <a:solidFill>
                  <a:prstClr val="black"/>
                </a:solidFill>
              </a:rPr>
              <a:t>помощи в рамках ООП (Программа коррекционной работы), АООП (Коррекционно-развивающая область)</a:t>
            </a:r>
            <a:endParaRPr lang="ru-RU" altLang="ru-RU" sz="1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400" dirty="0" smtClean="0"/>
          </a:p>
        </p:txBody>
      </p:sp>
      <p:sp>
        <p:nvSpPr>
          <p:cNvPr id="12299" name="Прямоугольник 16"/>
          <p:cNvSpPr>
            <a:spLocks noChangeArrowheads="1"/>
          </p:cNvSpPr>
          <p:nvPr/>
        </p:nvSpPr>
        <p:spPr bwMode="auto">
          <a:xfrm>
            <a:off x="249238" y="1282700"/>
            <a:ext cx="4537075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/>
              <a:t>Обоснованные выводы о наличии</a:t>
            </a:r>
            <a:r>
              <a:rPr lang="en-US" altLang="ru-RU" sz="1800"/>
              <a:t>/</a:t>
            </a:r>
            <a:r>
              <a:rPr lang="ru-RU" altLang="ru-RU" sz="1800"/>
              <a:t>отсутствии у ребенка особенностей в физическом и (или) психическом развитии и (или) отклонений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/>
              <a:t>Рекомендации по образовательной программе, которую может освоить ребенок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ru-RU" altLang="ru-RU" sz="1800">
                <a:solidFill>
                  <a:srgbClr val="000000"/>
                </a:solidFill>
              </a:rPr>
              <a:t>Наличие</a:t>
            </a:r>
            <a:r>
              <a:rPr lang="en-US" altLang="ru-RU" sz="1800">
                <a:solidFill>
                  <a:srgbClr val="000000"/>
                </a:solidFill>
              </a:rPr>
              <a:t>/</a:t>
            </a:r>
            <a:r>
              <a:rPr lang="ru-RU" altLang="ru-RU" sz="1800">
                <a:solidFill>
                  <a:srgbClr val="000000"/>
                </a:solidFill>
              </a:rPr>
              <a:t>отсутствие необходимости создания специальных образовательных условий, коррекции нарушений развития и социальной адаптации на основе специальных педагогических подходов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ru-RU" altLang="ru-RU" sz="18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11413"/>
            <a:ext cx="9144000" cy="444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7938" y="4200525"/>
            <a:ext cx="9144001" cy="365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46813"/>
            <a:ext cx="9144000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318" name="Заголовок 10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3587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3319" name="Текст 12"/>
          <p:cNvSpPr>
            <a:spLocks noGrp="1"/>
          </p:cNvSpPr>
          <p:nvPr>
            <p:ph type="body" idx="1"/>
          </p:nvPr>
        </p:nvSpPr>
        <p:spPr>
          <a:xfrm>
            <a:off x="630238" y="855663"/>
            <a:ext cx="3868737" cy="379412"/>
          </a:xfrm>
        </p:spPr>
        <p:txBody>
          <a:bodyPr/>
          <a:lstStyle/>
          <a:p>
            <a:r>
              <a:rPr lang="ru-RU" altLang="ru-RU" smtClean="0"/>
              <a:t>Заключение ПМПК</a:t>
            </a:r>
          </a:p>
        </p:txBody>
      </p:sp>
      <p:sp>
        <p:nvSpPr>
          <p:cNvPr id="13320" name="Содержимое 11"/>
          <p:cNvSpPr>
            <a:spLocks noGrp="1"/>
          </p:cNvSpPr>
          <p:nvPr>
            <p:ph sz="half" idx="2"/>
          </p:nvPr>
        </p:nvSpPr>
        <p:spPr>
          <a:xfrm>
            <a:off x="630238" y="1473200"/>
            <a:ext cx="5876925" cy="4132263"/>
          </a:xfrm>
        </p:spPr>
        <p:txBody>
          <a:bodyPr/>
          <a:lstStyle/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13321" name="Текст 14"/>
          <p:cNvSpPr>
            <a:spLocks noGrp="1"/>
          </p:cNvSpPr>
          <p:nvPr>
            <p:ph type="body" sz="quarter" idx="3"/>
          </p:nvPr>
        </p:nvSpPr>
        <p:spPr>
          <a:xfrm>
            <a:off x="4652963" y="795338"/>
            <a:ext cx="4087812" cy="463550"/>
          </a:xfrm>
        </p:spPr>
        <p:txBody>
          <a:bodyPr/>
          <a:lstStyle/>
          <a:p>
            <a:endParaRPr lang="ru-RU" altLang="ru-RU" sz="2000" smtClean="0"/>
          </a:p>
          <a:p>
            <a:r>
              <a:rPr lang="ru-RU" altLang="ru-RU" sz="2000" smtClean="0"/>
              <a:t>Дефектологическая составляющая</a:t>
            </a:r>
          </a:p>
        </p:txBody>
      </p:sp>
      <p:sp>
        <p:nvSpPr>
          <p:cNvPr id="13322" name="Содержимое 15"/>
          <p:cNvSpPr>
            <a:spLocks noGrp="1"/>
          </p:cNvSpPr>
          <p:nvPr>
            <p:ph sz="quarter" idx="4"/>
          </p:nvPr>
        </p:nvSpPr>
        <p:spPr>
          <a:xfrm>
            <a:off x="4678363" y="1200150"/>
            <a:ext cx="4227512" cy="4989513"/>
          </a:xfrm>
        </p:spPr>
        <p:txBody>
          <a:bodyPr/>
          <a:lstStyle/>
          <a:p>
            <a:r>
              <a:rPr lang="ru-RU" altLang="ru-RU" sz="1800" smtClean="0"/>
              <a:t> Рекомендации, учитывающие особые образовательные потребности ребенка и его возможности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 smtClean="0"/>
              <a:t>Специальные пособия, учебники, дидактический материал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 smtClean="0"/>
              <a:t>Специальные технические средства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 smtClean="0"/>
              <a:t>Специальная организация среды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 smtClean="0"/>
              <a:t>Использование специальных педагогических методов и приемов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 smtClean="0"/>
              <a:t>Рекомендации о курсах коррекционно-развивающих областей в соответствии с АООП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 smtClean="0">
                <a:solidFill>
                  <a:srgbClr val="000000"/>
                </a:solidFill>
              </a:rPr>
              <a:t>Определение направлений работы специалиста, реализуемое в курсах коррекционно-развивающих областей</a:t>
            </a:r>
            <a:endParaRPr lang="ru-RU" altLang="ru-RU" sz="160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 smtClean="0"/>
          </a:p>
          <a:p>
            <a:endParaRPr lang="ru-RU" altLang="ru-RU" sz="1600" smtClean="0"/>
          </a:p>
          <a:p>
            <a:pPr>
              <a:buFont typeface="Arial" charset="0"/>
              <a:buNone/>
            </a:pPr>
            <a:endParaRPr lang="ru-RU" altLang="ru-RU" sz="1800" smtClean="0"/>
          </a:p>
        </p:txBody>
      </p:sp>
      <p:sp>
        <p:nvSpPr>
          <p:cNvPr id="13323" name="Прямоугольник 16"/>
          <p:cNvSpPr>
            <a:spLocks noChangeArrowheads="1"/>
          </p:cNvSpPr>
          <p:nvPr/>
        </p:nvSpPr>
        <p:spPr bwMode="auto">
          <a:xfrm>
            <a:off x="296863" y="1282700"/>
            <a:ext cx="448945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4">
              <a:lnSpc>
                <a:spcPct val="100000"/>
              </a:lnSpc>
              <a:spcBef>
                <a:spcPct val="0"/>
              </a:spcBef>
            </a:pPr>
            <a:r>
              <a:rPr lang="ru-RU" altLang="ru-RU" sz="1800"/>
              <a:t> Форма и режим получения образования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/>
              <a:t>Рекомендации по созданию других необходимых специальных образовательных условий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1800"/>
              <a:t>Рекомендации о необходимых направлениях коррекционно-развивающей работы специалистов в рамках реализации Программы коррекционной работы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-7938" y="2109788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976688"/>
            <a:ext cx="9144000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1 . Возрастной диапазон от 0 до 2-х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42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4343" name="Содержимое 11"/>
          <p:cNvSpPr>
            <a:spLocks noGrp="1"/>
          </p:cNvSpPr>
          <p:nvPr>
            <p:ph idx="1"/>
          </p:nvPr>
        </p:nvSpPr>
        <p:spPr>
          <a:xfrm>
            <a:off x="285750" y="771525"/>
            <a:ext cx="8513763" cy="5046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400" b="1" i="1" smtClean="0"/>
              <a:t>Метод наблюдения</a:t>
            </a:r>
            <a:endParaRPr lang="ru-RU" altLang="ru-RU" sz="2400" b="1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Оценка зрительного восприятия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Зеркало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Мяч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Нанизывание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Сличение предмета и его изображения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Знание частей тела (на себе и на кукле)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Выполнение простейших действий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Оценка соотнесения по цвету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Оценка соотнесения по величине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«Подбери картинку». Соотнесение изображений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Выделение предметов по величине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Оценка слухового восприятия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Оценка зрительного и пространственного восприятия, развития моторных функций</a:t>
            </a:r>
            <a:endParaRPr lang="ru-RU" altLang="ru-RU" sz="2400" smtClean="0"/>
          </a:p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1. Возрастной диапазон от 2 до 3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36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5367" name="Содержимое 11"/>
          <p:cNvSpPr>
            <a:spLocks noGrp="1"/>
          </p:cNvSpPr>
          <p:nvPr>
            <p:ph idx="1"/>
          </p:nvPr>
        </p:nvSpPr>
        <p:spPr>
          <a:xfrm>
            <a:off x="285750" y="973138"/>
            <a:ext cx="8513763" cy="4857750"/>
          </a:xfrm>
        </p:spPr>
        <p:txBody>
          <a:bodyPr/>
          <a:lstStyle/>
          <a:p>
            <a:r>
              <a:rPr lang="ru-RU" altLang="ru-RU" b="1" i="1" smtClean="0"/>
              <a:t>Представление об относительной величине</a:t>
            </a:r>
            <a:endParaRPr lang="ru-RU" altLang="ru-RU" b="1" smtClean="0"/>
          </a:p>
          <a:p>
            <a:r>
              <a:rPr lang="ru-RU" altLang="ru-RU" b="1" i="1" smtClean="0"/>
              <a:t>Исследование развития конструктивной деятельности</a:t>
            </a:r>
            <a:endParaRPr lang="ru-RU" altLang="ru-RU" b="1" smtClean="0"/>
          </a:p>
          <a:p>
            <a:r>
              <a:rPr lang="ru-RU" altLang="ru-RU" b="1" i="1" smtClean="0"/>
              <a:t>Исследование понимания обращенной речи</a:t>
            </a:r>
            <a:endParaRPr lang="ru-RU" altLang="ru-RU" smtClean="0"/>
          </a:p>
          <a:p>
            <a:r>
              <a:rPr lang="ru-RU" altLang="ru-RU" b="1" i="1" smtClean="0"/>
              <a:t>Оценка общей осведомленности </a:t>
            </a:r>
            <a:endParaRPr lang="ru-RU" altLang="ru-RU" smtClean="0"/>
          </a:p>
          <a:p>
            <a:r>
              <a:rPr lang="ru-RU" altLang="ru-RU" b="1" i="1" smtClean="0"/>
              <a:t>Разрезные картинки</a:t>
            </a:r>
            <a:endParaRPr lang="ru-RU" altLang="ru-RU" b="1" smtClean="0"/>
          </a:p>
          <a:p>
            <a:r>
              <a:rPr lang="ru-RU" altLang="ru-RU" b="1" i="1" smtClean="0"/>
              <a:t>Один предмет и много предметов </a:t>
            </a:r>
            <a:endParaRPr lang="ru-RU" altLang="ru-RU" b="1" smtClean="0"/>
          </a:p>
          <a:p>
            <a:r>
              <a:rPr lang="ru-RU" altLang="ru-RU" b="1" i="1" smtClean="0"/>
              <a:t>Пирамидка</a:t>
            </a:r>
            <a:endParaRPr lang="ru-RU" altLang="ru-RU" smtClean="0"/>
          </a:p>
          <a:p>
            <a:r>
              <a:rPr lang="ru-RU" altLang="ru-RU" b="1" i="1" smtClean="0"/>
              <a:t>Оценка развития простейших графических навыков</a:t>
            </a:r>
            <a:endParaRPr lang="ru-RU" altLang="ru-RU" b="1" smtClean="0"/>
          </a:p>
          <a:p>
            <a:endParaRPr lang="ru-RU" altLang="ru-RU" sz="1600" smtClean="0"/>
          </a:p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4. Возрастной диапазон от 3 до 5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390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6391" name="Содержимое 11"/>
          <p:cNvSpPr>
            <a:spLocks noGrp="1"/>
          </p:cNvSpPr>
          <p:nvPr>
            <p:ph idx="1"/>
          </p:nvPr>
        </p:nvSpPr>
        <p:spPr>
          <a:xfrm>
            <a:off x="285750" y="973138"/>
            <a:ext cx="8513763" cy="47275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400" b="1" i="1" smtClean="0"/>
              <a:t>Исследование предметно-практической деятельности</a:t>
            </a:r>
            <a:r>
              <a:rPr lang="ru-RU" altLang="ru-RU" sz="2400" b="1" smtClean="0"/>
              <a:t> 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«Почтовый ящик» Сегена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Рамки-вкладыши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Узнавание реалистических изображений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Разбери и сложи матрешку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Разрезные картинки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Сюжетные картинки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Методика последовательность событий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Построй из палочек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Сформированность элементарных математических операций (в соответствии образовательной программой)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Исследование графических навыков</a:t>
            </a:r>
            <a:endParaRPr lang="ru-RU" altLang="ru-RU" sz="2400" smtClean="0"/>
          </a:p>
          <a:p>
            <a:pPr>
              <a:spcBef>
                <a:spcPct val="0"/>
              </a:spcBef>
            </a:pPr>
            <a:r>
              <a:rPr lang="ru-RU" altLang="ru-RU" sz="2400" b="1" i="1" smtClean="0"/>
              <a:t>Оценка уровня общей осведомленности</a:t>
            </a:r>
            <a:endParaRPr lang="ru-RU" altLang="ru-RU" sz="2400" smtClean="0"/>
          </a:p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z="240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6. Возрастной диапазон от 5 до 7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414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7415" name="Содержимое 11"/>
          <p:cNvSpPr>
            <a:spLocks noGrp="1"/>
          </p:cNvSpPr>
          <p:nvPr>
            <p:ph idx="1"/>
          </p:nvPr>
        </p:nvSpPr>
        <p:spPr>
          <a:xfrm>
            <a:off x="285750" y="973138"/>
            <a:ext cx="8513763" cy="477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Сформированность представлений об окружающем мире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Разрезные картинки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Построй из палочек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Времена года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Нелепицы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Исключение предметов (4-лишний)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Методика «Установление последовательности  событий»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smtClean="0"/>
              <a:t>Методика «Простые невербальные аналогии»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Количественные представления и счет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Исследование уровня сформированности элементарных математических представлений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Готовность к школе (математика, обучение грамоте)</a:t>
            </a:r>
            <a:endParaRPr lang="ru-RU" altLang="ru-RU" sz="2400" smtClean="0"/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9. Возрастной диапазон от 7 до 11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438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8439" name="Содержимое 11"/>
          <p:cNvSpPr>
            <a:spLocks noGrp="1"/>
          </p:cNvSpPr>
          <p:nvPr>
            <p:ph idx="1"/>
          </p:nvPr>
        </p:nvSpPr>
        <p:spPr>
          <a:xfrm>
            <a:off x="153988" y="819150"/>
            <a:ext cx="8788400" cy="5094288"/>
          </a:xfrm>
        </p:spPr>
        <p:txBody>
          <a:bodyPr/>
          <a:lstStyle/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z="12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Беседа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Подбор простых аналогий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Выделение двух существенных признаков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Понимание сюжетных изображений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Методика «Разрезные картинки»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Последовательные картинки (Субтест 3.Тест умственного развития младшего школьника)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Исключение понятий (Исследование словесно-логического мышления (пятый лишний)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Понимание сложных картин со скрытым смыслом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Понимание скрытого смысла текста</a:t>
            </a:r>
            <a:endParaRPr lang="ru-RU" altLang="ru-RU" sz="20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Понимание скрытого смысла пословиц и поговорок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Обследование знаний учащихся по математике (первая половина учебного года: 1  класс, за 1  класс, 2 класс, 3 класс, 4 класс)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i="1" smtClean="0"/>
              <a:t>Обследование знаний учащихся по русскому языку (первая половина учебного года, 1 класс, за 1  класс, 2 класс, 3 класс, 4 класс )</a:t>
            </a:r>
            <a:endParaRPr lang="ru-RU" altLang="ru-RU" sz="200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10. Возрастной диапазон от 11 до 15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462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9463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046663"/>
          </a:xfrm>
        </p:spPr>
        <p:txBody>
          <a:bodyPr/>
          <a:lstStyle/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z="12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Определение общего уровня развития коммуникативной, языковой, лингвистической и культуроведческой компетенции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Диктант (5-9 класс)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Грамматическое задание (5-9 класс)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Литературное чтение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Аудирование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Обследование знаний учащихся по математике за 5  класс</a:t>
            </a:r>
            <a:endParaRPr lang="ru-RU" altLang="ru-RU" sz="24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Обследование знаний учащихся по математике за 6  класс</a:t>
            </a:r>
            <a:endParaRPr lang="ru-RU" altLang="ru-RU" sz="2400" b="1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Обследование знаний учащихся по математике за 7  класс</a:t>
            </a:r>
            <a:endParaRPr lang="ru-RU" altLang="ru-RU" sz="2400" b="1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Обследование знаний учащихся по математике за 8  класс</a:t>
            </a:r>
            <a:endParaRPr lang="ru-RU" altLang="ru-RU" sz="2400" b="1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sz="2400" b="1" i="1" smtClean="0"/>
              <a:t>Обследование знаний учащихся по математике за 9  класс</a:t>
            </a:r>
            <a:endParaRPr lang="ru-RU" altLang="ru-RU" sz="2400" b="1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Пакет 11. Возрастной диапазон от 15 до 18 лет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48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0487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0466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160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Определение общего уровня развития коммуникативной, языковой, лингвистической и культуроведческой компетенци.</a:t>
            </a:r>
            <a:endParaRPr lang="ru-RU" alt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Диктант</a:t>
            </a:r>
            <a:endParaRPr lang="ru-RU" alt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Грамматическое задание</a:t>
            </a:r>
            <a:endParaRPr lang="ru-RU" alt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Литературное чтение</a:t>
            </a:r>
            <a:endParaRPr lang="ru-RU" alt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Эссе</a:t>
            </a:r>
            <a:endParaRPr lang="ru-RU" alt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Обследование знаний учащихся по математике за 10  класс</a:t>
            </a:r>
            <a:endParaRPr lang="ru-RU" altLang="ru-RU" b="1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i="1" smtClean="0"/>
              <a:t>Обследование знаний учащихся по математике за 11  класс</a:t>
            </a:r>
            <a:endParaRPr lang="ru-RU" altLang="ru-RU" b="1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581650"/>
            <a:ext cx="9144000" cy="1276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Особенности дефектологического обследования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510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85750" y="973138"/>
            <a:ext cx="8513763" cy="4251325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ru-RU" dirty="0" smtClean="0"/>
              <a:t>Условие междисциплинарной работы   (дефектологическая составляющая неотъемлемая часть единого комплексного заключения).</a:t>
            </a:r>
          </a:p>
          <a:p>
            <a:pPr marL="514350" indent="-514350" algn="just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ru-RU" dirty="0" smtClean="0"/>
              <a:t>Условие системности обследования.</a:t>
            </a:r>
          </a:p>
          <a:p>
            <a:pPr marL="514350" indent="-514350" algn="just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ru-RU" dirty="0" smtClean="0"/>
              <a:t>Условие соблюдения принципов коррекционной педагогики и специальной психологии.</a:t>
            </a:r>
          </a:p>
          <a:p>
            <a:pPr marL="514350" indent="-514350" algn="just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ru-RU" dirty="0" smtClean="0"/>
              <a:t>Условие реализации дифференцированного стандарта.</a:t>
            </a:r>
          </a:p>
          <a:p>
            <a:pPr marL="514350" indent="-514350" algn="just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ru-RU" dirty="0" smtClean="0"/>
              <a:t>Условие </a:t>
            </a:r>
            <a:r>
              <a:rPr lang="ru-RU" dirty="0" err="1" smtClean="0"/>
              <a:t>критериальной</a:t>
            </a:r>
            <a:r>
              <a:rPr lang="ru-RU" dirty="0" smtClean="0"/>
              <a:t> оценки состояния ребенка.</a:t>
            </a: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438775"/>
            <a:ext cx="9144000" cy="1419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/>
              <a:t>На основании Реестра были разработаны примерные пакеты диагностических методик, соотнесенные с представленными выше возрастными диапазонами, и позволяющие произвести качественно-уровневый анализ в четырех градациях для соответствующих категорий доменов здоровья и доменов, связанных со здоровьем международной классификации функционирования (МКФ).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102" name="Заголовок 10"/>
          <p:cNvSpPr>
            <a:spLocks noGrp="1"/>
          </p:cNvSpPr>
          <p:nvPr>
            <p:ph type="title"/>
          </p:nvPr>
        </p:nvSpPr>
        <p:spPr>
          <a:xfrm>
            <a:off x="628650" y="214313"/>
            <a:ext cx="7886700" cy="533400"/>
          </a:xfrm>
        </p:spPr>
        <p:txBody>
          <a:bodyPr/>
          <a:lstStyle/>
          <a:p>
            <a:pPr algn="ctr"/>
            <a:r>
              <a:rPr lang="ru-RU" altLang="ru-RU" sz="2000" i="1" smtClean="0"/>
              <a:t/>
            </a:r>
            <a:br>
              <a:rPr lang="ru-RU" altLang="ru-RU" sz="2000" i="1" smtClean="0"/>
            </a:br>
            <a:r>
              <a:rPr lang="ru-RU" altLang="ru-RU" sz="2000" i="1" smtClean="0"/>
              <a:t>Дефектологическая составляющая пакетов</a:t>
            </a:r>
            <a:br>
              <a:rPr lang="ru-RU" altLang="ru-RU" sz="2000" i="1" smtClean="0"/>
            </a:br>
            <a:endParaRPr lang="ru-RU" altLang="ru-RU" sz="2000" smtClean="0"/>
          </a:p>
        </p:txBody>
      </p:sp>
      <p:sp>
        <p:nvSpPr>
          <p:cNvPr id="4103" name="Содержимое 11"/>
          <p:cNvSpPr>
            <a:spLocks noGrp="1"/>
          </p:cNvSpPr>
          <p:nvPr>
            <p:ph sz="half" idx="1"/>
          </p:nvPr>
        </p:nvSpPr>
        <p:spPr>
          <a:xfrm>
            <a:off x="0" y="863600"/>
            <a:ext cx="7445375" cy="4479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1800" b="1" i="1" smtClean="0"/>
              <a:t>Дошкольный уровень образования</a:t>
            </a:r>
            <a:endParaRPr lang="ru-RU" altLang="ru-RU" sz="1800" smtClean="0"/>
          </a:p>
          <a:p>
            <a:r>
              <a:rPr lang="ru-RU" altLang="ru-RU" sz="1800" smtClean="0"/>
              <a:t>Диагностические методики для детей младенческого и ясельного возраста</a:t>
            </a:r>
          </a:p>
          <a:p>
            <a:r>
              <a:rPr lang="ru-RU" altLang="ru-RU" sz="1800" smtClean="0"/>
              <a:t>Диагностические Методики для детей для раннего возраста</a:t>
            </a:r>
          </a:p>
          <a:p>
            <a:r>
              <a:rPr lang="ru-RU" altLang="ru-RU" sz="1800" smtClean="0"/>
              <a:t>Диагностические Методики для детей младшего дошкольного</a:t>
            </a:r>
          </a:p>
          <a:p>
            <a:pPr>
              <a:buFont typeface="Arial" charset="0"/>
              <a:buNone/>
            </a:pPr>
            <a:r>
              <a:rPr lang="ru-RU" altLang="ru-RU" sz="1800" smtClean="0"/>
              <a:t> возраста</a:t>
            </a:r>
          </a:p>
          <a:p>
            <a:r>
              <a:rPr lang="ru-RU" altLang="ru-RU" sz="1800" smtClean="0"/>
              <a:t>Диагностические Методики для детей старшего дошкольного возраста</a:t>
            </a:r>
          </a:p>
          <a:p>
            <a:pPr>
              <a:buFont typeface="Arial" charset="0"/>
              <a:buNone/>
            </a:pPr>
            <a:r>
              <a:rPr lang="ru-RU" altLang="ru-RU" sz="1800" b="1" i="1" smtClean="0"/>
              <a:t>Уровень начального общего образования</a:t>
            </a:r>
            <a:endParaRPr lang="ru-RU" altLang="ru-RU" sz="1800" smtClean="0"/>
          </a:p>
          <a:p>
            <a:r>
              <a:rPr lang="ru-RU" altLang="ru-RU" sz="1800" smtClean="0"/>
              <a:t>Диагностические методики для детей начального школьного возраста</a:t>
            </a:r>
          </a:p>
          <a:p>
            <a:pPr>
              <a:buFont typeface="Arial" charset="0"/>
              <a:buNone/>
            </a:pPr>
            <a:r>
              <a:rPr lang="ru-RU" altLang="ru-RU" sz="1800" b="1" i="1" smtClean="0"/>
              <a:t>Уровень основного общего образования</a:t>
            </a:r>
            <a:endParaRPr lang="ru-RU" altLang="ru-RU" sz="1800" smtClean="0"/>
          </a:p>
          <a:p>
            <a:r>
              <a:rPr lang="ru-RU" altLang="ru-RU" sz="1800" smtClean="0"/>
              <a:t>Диагностические методики для детей среднего школьного возраста</a:t>
            </a:r>
          </a:p>
          <a:p>
            <a:r>
              <a:rPr lang="ru-RU" altLang="ru-RU" sz="1800" smtClean="0"/>
              <a:t>Диагностические методики для детей старшего школьного возраста и среднего профессионального образования.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4104" name="Текст 8"/>
          <p:cNvSpPr>
            <a:spLocks noGrp="1"/>
          </p:cNvSpPr>
          <p:nvPr>
            <p:ph sz="half" idx="2"/>
          </p:nvPr>
        </p:nvSpPr>
        <p:spPr>
          <a:xfrm>
            <a:off x="7659688" y="911225"/>
            <a:ext cx="1270000" cy="447992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1600" i="1" smtClean="0"/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 1</a:t>
            </a:r>
          </a:p>
          <a:p>
            <a:pPr>
              <a:buFont typeface="Arial" charset="0"/>
              <a:buNone/>
            </a:pPr>
            <a:endParaRPr lang="ru-RU" altLang="ru-RU" sz="1600" i="1" smtClean="0"/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Пакет1</a:t>
            </a:r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  4</a:t>
            </a:r>
          </a:p>
          <a:p>
            <a:pPr>
              <a:buFont typeface="Arial" charset="0"/>
              <a:buNone/>
            </a:pPr>
            <a:endParaRPr lang="ru-RU" altLang="ru-RU" sz="1600" i="1" smtClean="0"/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 6</a:t>
            </a:r>
          </a:p>
          <a:p>
            <a:pPr>
              <a:buFont typeface="Arial" charset="0"/>
              <a:buNone/>
            </a:pPr>
            <a:endParaRPr lang="ru-RU" altLang="ru-RU" sz="1600" i="1" smtClean="0"/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 9</a:t>
            </a:r>
          </a:p>
          <a:p>
            <a:pPr>
              <a:buFont typeface="Arial" charset="0"/>
              <a:buNone/>
            </a:pPr>
            <a:endParaRPr lang="ru-RU" altLang="ru-RU" sz="1600" i="1" smtClean="0"/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 10</a:t>
            </a:r>
          </a:p>
          <a:p>
            <a:pPr>
              <a:buFont typeface="Arial" charset="0"/>
              <a:buNone/>
            </a:pPr>
            <a:endParaRPr lang="ru-RU" altLang="ru-RU" sz="1600" i="1" smtClean="0"/>
          </a:p>
          <a:p>
            <a:pPr>
              <a:buFont typeface="Arial" charset="0"/>
              <a:buNone/>
            </a:pPr>
            <a:r>
              <a:rPr lang="ru-RU" altLang="ru-RU" sz="1600" i="1" smtClean="0"/>
              <a:t>Пакет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9238" y="0"/>
            <a:ext cx="795337" cy="700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ПМПК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7208838" y="1187450"/>
            <a:ext cx="37941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229475" y="1909763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7242175" y="2325688"/>
            <a:ext cx="379413" cy="284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300913" y="3014663"/>
            <a:ext cx="381000" cy="284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277100" y="3703638"/>
            <a:ext cx="381000" cy="284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7277100" y="4379913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7253288" y="5103813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/>
              <a:t>Структура критериального подхода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534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1511" name="Содержимое 11"/>
          <p:cNvSpPr>
            <a:spLocks noGrp="1"/>
          </p:cNvSpPr>
          <p:nvPr>
            <p:ph idx="1"/>
          </p:nvPr>
        </p:nvSpPr>
        <p:spPr>
          <a:xfrm>
            <a:off x="193675" y="909638"/>
            <a:ext cx="8513763" cy="50466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ru-RU" altLang="ru-RU" sz="16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b="1" dirty="0" smtClean="0"/>
              <a:t>Каждый из обсуждаемых критериев имеет: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35425" algn="l"/>
              </a:tabLst>
              <a:defRPr/>
            </a:pPr>
            <a:r>
              <a:rPr lang="ru-RU" dirty="0" smtClean="0"/>
              <a:t>Несколько основных показателей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35425" algn="l"/>
              </a:tabLst>
              <a:defRPr/>
            </a:pPr>
            <a:r>
              <a:rPr lang="ru-RU" dirty="0" smtClean="0"/>
              <a:t>Многоступенчатую градацию степени выраженности особенностей развития  или недостаточности по каждому показателю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35425" algn="l"/>
              </a:tabLst>
              <a:defRPr/>
            </a:pPr>
            <a:r>
              <a:rPr lang="ru-RU" dirty="0" smtClean="0"/>
              <a:t>«Основного»  специалиста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35425" algn="l"/>
              </a:tabLst>
              <a:defRPr/>
            </a:pPr>
            <a:r>
              <a:rPr lang="ru-RU" dirty="0" smtClean="0"/>
              <a:t>Методы, методики и приемы оценки особенностей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каждого показателя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438775"/>
            <a:ext cx="9144000" cy="1419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/>
              <a:t>Характер нарушения и степень недостаточности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3558" name="Заголовок 10"/>
          <p:cNvSpPr>
            <a:spLocks noGrp="1"/>
          </p:cNvSpPr>
          <p:nvPr>
            <p:ph type="title"/>
          </p:nvPr>
        </p:nvSpPr>
        <p:spPr>
          <a:xfrm>
            <a:off x="628650" y="214313"/>
            <a:ext cx="7886700" cy="533400"/>
          </a:xfrm>
        </p:spPr>
        <p:txBody>
          <a:bodyPr/>
          <a:lstStyle/>
          <a:p>
            <a:pPr algn="ctr"/>
            <a:r>
              <a:rPr lang="ru-RU" altLang="ru-RU" sz="2000" i="1" smtClean="0"/>
              <a:t/>
            </a:r>
            <a:br>
              <a:rPr lang="ru-RU" altLang="ru-RU" sz="2000" i="1" smtClean="0"/>
            </a:br>
            <a:r>
              <a:rPr lang="ru-RU" altLang="ru-RU" sz="2000" i="1" smtClean="0"/>
              <a:t>Критерии оценки состояния ребенка</a:t>
            </a:r>
            <a:br>
              <a:rPr lang="ru-RU" altLang="ru-RU" sz="2000" i="1" smtClean="0"/>
            </a:br>
            <a:endParaRPr lang="ru-RU" altLang="ru-RU" sz="2000" smtClean="0"/>
          </a:p>
        </p:txBody>
      </p:sp>
      <p:sp>
        <p:nvSpPr>
          <p:cNvPr id="3079" name="Содержимое 11"/>
          <p:cNvSpPr>
            <a:spLocks noGrp="1"/>
          </p:cNvSpPr>
          <p:nvPr>
            <p:ph sz="half" idx="1"/>
          </p:nvPr>
        </p:nvSpPr>
        <p:spPr>
          <a:xfrm>
            <a:off x="0" y="747713"/>
            <a:ext cx="7099300" cy="46910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Психофизические особенности	ребенка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Анамнестический критерий 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Наиболее часто выставляемый клинический  (нозологический) диагноз/диагнозы	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Характер поведения ребенка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Регуляция деятельности	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Социально-эмоциональная </a:t>
            </a:r>
            <a:r>
              <a:rPr lang="ru-RU" altLang="ru-RU" sz="2000" b="1" dirty="0" err="1">
                <a:solidFill>
                  <a:srgbClr val="1F497D"/>
                </a:solidFill>
                <a:latin typeface="Franklin Gothic Book"/>
              </a:rPr>
              <a:t>адаптированность</a:t>
            </a:r>
            <a:endParaRPr lang="ru-RU" altLang="ru-RU" sz="2000" b="1" dirty="0">
              <a:solidFill>
                <a:srgbClr val="1F497D"/>
              </a:solidFill>
              <a:latin typeface="Franklin Gothic Book"/>
            </a:endParaRP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Коммуникативная активность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Franklin Gothic Book"/>
              </a:rPr>
              <a:t>Речевая деятельность и языковые средства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Franklin Gothic Book"/>
              </a:rPr>
              <a:t>Когнитивные особенности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Franklin Gothic Book"/>
              </a:rPr>
              <a:t>Необходимая помощь 	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Franklin Gothic Book"/>
              </a:rPr>
              <a:t>Обучаемость	</a:t>
            </a:r>
          </a:p>
          <a:p>
            <a:pPr marL="34290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70000"/>
              <a:buFont typeface="Wingdings 2"/>
              <a:buChar char=""/>
              <a:defRPr/>
            </a:pPr>
            <a:r>
              <a:rPr lang="ru-RU" altLang="ru-RU" sz="2000" b="1" dirty="0" err="1">
                <a:solidFill>
                  <a:srgbClr val="FF0000"/>
                </a:solidFill>
                <a:latin typeface="Franklin Gothic Book"/>
              </a:rPr>
              <a:t>Обученность</a:t>
            </a:r>
            <a:r>
              <a:rPr lang="ru-RU" altLang="ru-RU" sz="2000" b="1" dirty="0">
                <a:solidFill>
                  <a:srgbClr val="FF0000"/>
                </a:solidFill>
                <a:latin typeface="Franklin Gothic Book"/>
              </a:rPr>
              <a:t> ребенка	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3080" name="Текст 8"/>
          <p:cNvSpPr>
            <a:spLocks noGrp="1"/>
          </p:cNvSpPr>
          <p:nvPr>
            <p:ph sz="half" idx="2"/>
          </p:nvPr>
        </p:nvSpPr>
        <p:spPr>
          <a:xfrm>
            <a:off x="7099300" y="812800"/>
            <a:ext cx="1897063" cy="4578350"/>
          </a:xfrm>
          <a:solidFill>
            <a:srgbClr val="92D050"/>
          </a:solidFill>
        </p:spPr>
        <p:txBody>
          <a:bodyPr/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400" i="1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400" i="1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i="1" dirty="0" smtClean="0"/>
              <a:t>Ребенок с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i="1" dirty="0" smtClean="0"/>
              <a:t>задержкой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i="1" dirty="0" smtClean="0"/>
              <a:t>психического развития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400" i="1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i="1" dirty="0" smtClean="0"/>
              <a:t>Ребенок с 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i="1" dirty="0"/>
              <a:t>у</a:t>
            </a:r>
            <a:r>
              <a:rPr lang="ru-RU" altLang="ru-RU" sz="2400" i="1" dirty="0" smtClean="0"/>
              <a:t>мственной </a:t>
            </a:r>
            <a:r>
              <a:rPr lang="ru-RU" altLang="ru-RU" sz="2400" i="1" dirty="0" err="1" smtClean="0"/>
              <a:t>отсталос</a:t>
            </a:r>
            <a:endParaRPr lang="ru-RU" altLang="ru-RU" sz="2400" i="1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i="1" dirty="0" err="1" smtClean="0"/>
              <a:t>тью</a:t>
            </a:r>
            <a:endParaRPr lang="ru-RU" altLang="ru-RU" sz="2400" i="1" dirty="0" smtClean="0"/>
          </a:p>
        </p:txBody>
      </p:sp>
      <p:sp>
        <p:nvSpPr>
          <p:cNvPr id="2" name="Стрелка вправо 1"/>
          <p:cNvSpPr/>
          <p:nvPr/>
        </p:nvSpPr>
        <p:spPr>
          <a:xfrm>
            <a:off x="6413500" y="795338"/>
            <a:ext cx="619125" cy="549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6427788" y="1428750"/>
            <a:ext cx="619125" cy="549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427788" y="2043113"/>
            <a:ext cx="619125" cy="549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467475" y="2644775"/>
            <a:ext cx="619125" cy="549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481763" y="3821113"/>
            <a:ext cx="617537" cy="5492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481763" y="3248025"/>
            <a:ext cx="617537" cy="549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481763" y="4364038"/>
            <a:ext cx="617537" cy="5492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6461125" y="4937125"/>
            <a:ext cx="619125" cy="5492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07950"/>
          <a:ext cx="8861425" cy="674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179"/>
                <a:gridCol w="3574356"/>
                <a:gridCol w="1489315"/>
                <a:gridCol w="2010575"/>
              </a:tblGrid>
              <a:tr h="5416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 / степень недостаточности</a:t>
                      </a:r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38" marR="91438"/>
                </a:tc>
              </a:tr>
              <a:tr h="185928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Двигательная</a:t>
                      </a:r>
                      <a:r>
                        <a:rPr lang="ru-RU" sz="1800" b="1" baseline="0" dirty="0" smtClean="0"/>
                        <a:t> сфера</a:t>
                      </a:r>
                    </a:p>
                    <a:p>
                      <a:endParaRPr lang="ru-RU" sz="1200" b="1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Особенности мелкой и общей моторики, в </a:t>
                      </a:r>
                      <a:r>
                        <a:rPr lang="ru-RU" sz="1200" b="1" i="1" dirty="0" err="1" smtClean="0">
                          <a:solidFill>
                            <a:srgbClr val="FF0000"/>
                          </a:solidFill>
                        </a:rPr>
                        <a:t>т.ч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. характерные для различных категорий детей</a:t>
                      </a:r>
                      <a:r>
                        <a:rPr lang="ru-RU" sz="1000" b="1" i="1" dirty="0" smtClean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i="1" dirty="0" smtClean="0"/>
                        <a:t>Соответствуют возрасту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i="1" dirty="0" smtClean="0"/>
                        <a:t>Легкая, умеренная, выраженная степени нарушений</a:t>
                      </a:r>
                      <a:endParaRPr lang="ru-RU" sz="1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b="1" dirty="0" smtClean="0"/>
                        <a:t>- Нарушения специфические для детей с ДЦП с: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dirty="0" smtClean="0"/>
                        <a:t>:Спастической </a:t>
                      </a:r>
                      <a:r>
                        <a:rPr lang="ru-RU" sz="1000" dirty="0" err="1" smtClean="0"/>
                        <a:t>диплегией</a:t>
                      </a:r>
                      <a:endParaRPr lang="ru-RU" sz="1000" dirty="0" smtClean="0"/>
                    </a:p>
                    <a:p>
                      <a:r>
                        <a:rPr lang="ru-RU" sz="1000" dirty="0" smtClean="0"/>
                        <a:t>: </a:t>
                      </a:r>
                      <a:r>
                        <a:rPr lang="ru-RU" sz="1000" dirty="0" err="1" smtClean="0"/>
                        <a:t>Гемипаретической</a:t>
                      </a:r>
                      <a:r>
                        <a:rPr lang="ru-RU" sz="1000" dirty="0" smtClean="0"/>
                        <a:t> формой</a:t>
                      </a:r>
                    </a:p>
                    <a:p>
                      <a:r>
                        <a:rPr lang="ru-RU" sz="1000" dirty="0" smtClean="0"/>
                        <a:t>: </a:t>
                      </a:r>
                      <a:r>
                        <a:rPr lang="ru-RU" sz="1000" dirty="0" err="1" smtClean="0"/>
                        <a:t>Гиперкинетической</a:t>
                      </a:r>
                      <a:r>
                        <a:rPr lang="ru-RU" sz="1000" dirty="0" smtClean="0"/>
                        <a:t> формой  </a:t>
                      </a:r>
                    </a:p>
                    <a:p>
                      <a:r>
                        <a:rPr lang="ru-RU" sz="1000" dirty="0" smtClean="0"/>
                        <a:t>: Атактической формой</a:t>
                      </a:r>
                    </a:p>
                    <a:p>
                      <a:r>
                        <a:rPr lang="ru-RU" sz="1000" dirty="0" smtClean="0"/>
                        <a:t>: Двойной гемиплегией</a:t>
                      </a:r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Невролог,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дефектолог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наблюдение,</a:t>
                      </a:r>
                      <a:r>
                        <a:rPr lang="ru-RU" sz="1200" baseline="0" dirty="0" smtClean="0"/>
                        <a:t> шкала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GMFCS</a:t>
                      </a:r>
                      <a:endParaRPr lang="ru-RU" sz="1200" dirty="0"/>
                    </a:p>
                  </a:txBody>
                  <a:tcPr marL="91438" marR="91438"/>
                </a:tc>
              </a:tr>
              <a:tr h="88438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Слуховой анализатор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b="1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b="0" dirty="0" smtClean="0"/>
                        <a:t>Без патологии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="0" dirty="0" smtClean="0"/>
                        <a:t>Глухота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="0" dirty="0" err="1" smtClean="0"/>
                        <a:t>Слабослышание</a:t>
                      </a:r>
                      <a:endParaRPr lang="ru-RU" sz="1200" b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="0" dirty="0" err="1" smtClean="0"/>
                        <a:t>Кохлеарная</a:t>
                      </a:r>
                      <a:r>
                        <a:rPr lang="ru-RU" sz="1200" b="0" dirty="0" smtClean="0"/>
                        <a:t> имплантация</a:t>
                      </a:r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Сурдопедагог</a:t>
                      </a:r>
                      <a:endParaRPr lang="ru-RU" sz="16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сурдопедагогическое обследование</a:t>
                      </a:r>
                      <a:endParaRPr lang="ru-RU" sz="1200" dirty="0"/>
                    </a:p>
                  </a:txBody>
                  <a:tcPr marL="91438" marR="91438"/>
                </a:tc>
              </a:tr>
              <a:tr h="68785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Зрительный анализатор</a:t>
                      </a:r>
                      <a:endParaRPr lang="ru-RU" sz="1800" b="1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Слепота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Слабовидение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Пониженное зрение</a:t>
                      </a:r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тифлопедагог</a:t>
                      </a:r>
                      <a:endParaRPr lang="ru-RU" sz="16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тифлопедагогическое обследование</a:t>
                      </a:r>
                      <a:endParaRPr lang="ru-RU" sz="1200" dirty="0"/>
                    </a:p>
                  </a:txBody>
                  <a:tcPr marL="91438" marR="91438"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Операциональные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характеристики деятельности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 деятельности, работоспособность, продуктивность:</a:t>
                      </a:r>
                    </a:p>
                    <a:p>
                      <a:r>
                        <a:rPr lang="ru-RU" sz="12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Соответствуют возрасту; Незначительно снижены</a:t>
                      </a:r>
                    </a:p>
                    <a:p>
                      <a:r>
                        <a:rPr lang="ru-RU" sz="12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Умеренно снижены</a:t>
                      </a:r>
                    </a:p>
                    <a:p>
                      <a:r>
                        <a:rPr lang="ru-RU" sz="12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Выраженно снижены</a:t>
                      </a:r>
                      <a:endParaRPr lang="ru-RU" sz="12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Психолог,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дефектолог, </a:t>
                      </a:r>
                      <a:r>
                        <a:rPr lang="ru-RU" sz="1600" dirty="0" smtClean="0"/>
                        <a:t>логопед</a:t>
                      </a:r>
                      <a:endParaRPr lang="ru-RU" sz="16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Наблюдение, </a:t>
                      </a:r>
                    </a:p>
                    <a:p>
                      <a:r>
                        <a:rPr lang="ru-RU" sz="1200" dirty="0" smtClean="0"/>
                        <a:t>Методики оценки, фиксация времени наступления утомления</a:t>
                      </a:r>
                      <a:endParaRPr lang="ru-RU" sz="1200" dirty="0"/>
                    </a:p>
                  </a:txBody>
                  <a:tcPr marL="91438" marR="91438"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Соматические нарушения</a:t>
                      </a:r>
                      <a:endParaRPr lang="ru-RU" sz="16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клиническим диагнозом / диагнозами</a:t>
                      </a:r>
                      <a:endParaRPr lang="ru-RU" sz="1200" i="1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Врач</a:t>
                      </a:r>
                      <a:r>
                        <a:rPr lang="ru-RU" sz="1600" baseline="0" dirty="0" smtClean="0"/>
                        <a:t> ПМПК</a:t>
                      </a:r>
                    </a:p>
                    <a:p>
                      <a:endParaRPr lang="ru-RU" sz="16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</a:t>
                      </a:r>
                      <a:r>
                        <a:rPr lang="ru-RU" sz="1200" baseline="0" dirty="0" smtClean="0"/>
                        <a:t> наблюдение</a:t>
                      </a:r>
                      <a:endParaRPr lang="ru-RU" sz="1200" dirty="0"/>
                    </a:p>
                  </a:txBody>
                  <a:tcPr marL="91438" marR="91438"/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Строение артикуляционного аппарата</a:t>
                      </a:r>
                      <a:endParaRPr lang="ru-RU" sz="1600" b="1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i="0" dirty="0" smtClean="0"/>
                        <a:t>Без патологии</a:t>
                      </a:r>
                    </a:p>
                    <a:p>
                      <a:r>
                        <a:rPr lang="ru-RU" sz="1200" i="0" dirty="0" smtClean="0"/>
                        <a:t>…….</a:t>
                      </a:r>
                    </a:p>
                    <a:p>
                      <a:endParaRPr lang="ru-RU" sz="1200" i="1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Невролог, логопед</a:t>
                      </a:r>
                      <a:endParaRPr lang="ru-RU" sz="16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логопедическое обследование</a:t>
                      </a:r>
                      <a:endParaRPr lang="ru-RU" sz="1200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1613" y="161925"/>
          <a:ext cx="8848725" cy="708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181"/>
                <a:gridCol w="2212181"/>
                <a:gridCol w="2212181"/>
                <a:gridCol w="2212181"/>
              </a:tblGrid>
              <a:tr h="7154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 / степень недостаточности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</a:tr>
              <a:tr h="12051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Особенности  психомоторного развития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Специфические особенности,</a:t>
                      </a:r>
                      <a:r>
                        <a:rPr lang="ru-RU" sz="1400" baseline="0" dirty="0" smtClean="0"/>
                        <a:t> характерные для различных категорий детей</a:t>
                      </a:r>
                      <a:endParaRPr lang="ru-RU" sz="1400" dirty="0" smtClean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Врач, другие специалисты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опрос родителей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</a:tr>
              <a:tr h="15630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Особенности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речевого развития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Специфические особенности,</a:t>
                      </a:r>
                      <a:r>
                        <a:rPr lang="ru-RU" sz="1400" baseline="0" dirty="0" smtClean="0"/>
                        <a:t> характерные для различных категорий детей</a:t>
                      </a:r>
                      <a:endParaRPr lang="ru-RU" sz="14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Логопед, другие специалисты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опрос родителей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</a:tr>
              <a:tr h="1289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Особенности коммуникации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Специфические особенности,</a:t>
                      </a:r>
                      <a:r>
                        <a:rPr lang="ru-RU" sz="1400" baseline="0" dirty="0" smtClean="0"/>
                        <a:t> характерные для различных категорий детей</a:t>
                      </a:r>
                      <a:endParaRPr lang="ru-RU" sz="14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Психолог, врач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Документы, опрос родителей</a:t>
                      </a:r>
                      <a:endParaRPr lang="ru-RU" sz="1200" dirty="0"/>
                    </a:p>
                  </a:txBody>
                  <a:tcPr marL="91446" marR="91446" marT="45715" marB="45715"/>
                </a:tc>
              </a:tr>
              <a:tr h="115822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Социальная ситуация развития</a:t>
                      </a:r>
                      <a:endParaRPr lang="ru-RU" sz="1600" b="1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Специфические особенности, характерные для различных категорий детей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Социальный педагог, другие специалисты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Документы, опрос родителей</a:t>
                      </a:r>
                    </a:p>
                    <a:p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5" marB="45715"/>
                </a:tc>
              </a:tr>
              <a:tr h="115822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Перенесенные заболевания</a:t>
                      </a:r>
                      <a:endParaRPr lang="ru-RU" sz="1600" b="1" dirty="0"/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Специфические особенности, характерные для различных категорий детей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Врач, другие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специалисты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Документы, опрос родителей</a:t>
                      </a:r>
                    </a:p>
                    <a:p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5" marB="45715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638" y="255588"/>
          <a:ext cx="8767762" cy="6346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039"/>
                <a:gridCol w="2284039"/>
                <a:gridCol w="2007743"/>
                <a:gridCol w="2191941"/>
              </a:tblGrid>
              <a:tr h="8083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 / степень недостаточности</a:t>
                      </a:r>
                      <a:endParaRPr lang="ru-RU" sz="12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3" marR="91443" marT="45719" marB="45719"/>
                </a:tc>
              </a:tr>
              <a:tr h="213443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Упорядоченность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Соответствует возрасту</a:t>
                      </a:r>
                    </a:p>
                    <a:p>
                      <a:r>
                        <a:rPr lang="ru-RU" sz="1600" dirty="0" smtClean="0"/>
                        <a:t>Легкая;</a:t>
                      </a:r>
                    </a:p>
                    <a:p>
                      <a:r>
                        <a:rPr lang="ru-RU" sz="1600" baseline="0" dirty="0" smtClean="0"/>
                        <a:t>Умеренная;</a:t>
                      </a:r>
                    </a:p>
                    <a:p>
                      <a:r>
                        <a:rPr lang="ru-RU" sz="1600" baseline="0" dirty="0" smtClean="0"/>
                        <a:t>Выраженная степень недостаточности</a:t>
                      </a:r>
                    </a:p>
                    <a:p>
                      <a:endParaRPr lang="ru-RU" sz="1600" dirty="0" smtClean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Психолог, другие специалисты</a:t>
                      </a:r>
                      <a:endParaRPr lang="ru-RU" sz="16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Наблюдение</a:t>
                      </a:r>
                      <a:endParaRPr lang="ru-RU" sz="1600" dirty="0"/>
                    </a:p>
                  </a:txBody>
                  <a:tcPr marL="91443" marR="91443" marT="45719" marB="45719"/>
                </a:tc>
              </a:tr>
              <a:tr h="213443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Адекватность ситуации</a:t>
                      </a:r>
                      <a:endParaRPr lang="ru-RU" sz="1800" b="1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Соответствует возрасту</a:t>
                      </a:r>
                    </a:p>
                    <a:p>
                      <a:r>
                        <a:rPr lang="ru-RU" sz="1600" dirty="0" smtClean="0"/>
                        <a:t>Легкая;</a:t>
                      </a:r>
                    </a:p>
                    <a:p>
                      <a:r>
                        <a:rPr lang="ru-RU" sz="1600" baseline="0" dirty="0" smtClean="0"/>
                        <a:t>Умеренная;</a:t>
                      </a:r>
                    </a:p>
                    <a:p>
                      <a:r>
                        <a:rPr lang="ru-RU" sz="1600" baseline="0" dirty="0" smtClean="0"/>
                        <a:t>Выраженная степень недостаточности</a:t>
                      </a:r>
                    </a:p>
                    <a:p>
                      <a:endParaRPr lang="ru-RU" sz="16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Психолог, другие специалисты</a:t>
                      </a:r>
                      <a:endParaRPr lang="ru-RU" sz="16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Наблюдение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marL="91443" marR="91443" marT="45719" marB="45719"/>
                </a:tc>
              </a:tr>
              <a:tr h="126965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</a:rPr>
                        <a:t>Копинг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-стратегии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Психолог, психиатр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Наблюдение?</a:t>
                      </a:r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Методики ?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3663" y="201613"/>
          <a:ext cx="8870950" cy="656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977"/>
                <a:gridCol w="2492664"/>
                <a:gridCol w="1466273"/>
                <a:gridCol w="2346036"/>
              </a:tblGrid>
              <a:tr h="1290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Особенности оценки / степень недостаточности</a:t>
                      </a: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6" marR="91446" marT="45724" marB="45724"/>
                </a:tc>
              </a:tr>
              <a:tr h="187889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Сформированность  программирования и контроля деятельности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Соответствует возрасту</a:t>
                      </a:r>
                    </a:p>
                    <a:p>
                      <a:r>
                        <a:rPr lang="ru-RU" sz="1600" dirty="0" smtClean="0"/>
                        <a:t>Легкая;</a:t>
                      </a:r>
                    </a:p>
                    <a:p>
                      <a:r>
                        <a:rPr lang="ru-RU" sz="1600" baseline="0" dirty="0" smtClean="0"/>
                        <a:t>Умеренная;</a:t>
                      </a:r>
                    </a:p>
                    <a:p>
                      <a:r>
                        <a:rPr lang="ru-RU" sz="1600" baseline="0" dirty="0" smtClean="0"/>
                        <a:t>Выраженная</a:t>
                      </a:r>
                    </a:p>
                    <a:p>
                      <a:r>
                        <a:rPr lang="ru-RU" sz="1600" baseline="0" dirty="0" smtClean="0"/>
                        <a:t>Выявить не удается</a:t>
                      </a:r>
                      <a:endParaRPr lang="ru-RU" sz="1600" dirty="0" smtClean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Психолог,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дефектолог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Специфические пробы, методики, задания</a:t>
                      </a:r>
                      <a:endParaRPr lang="ru-RU" sz="1600" dirty="0"/>
                    </a:p>
                  </a:txBody>
                  <a:tcPr marL="91446" marR="91446" marT="45724" marB="45724"/>
                </a:tc>
              </a:tr>
              <a:tr h="169667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Удержание алгоритма деятельности, в том числе, учебной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Соответствует возрасту</a:t>
                      </a:r>
                    </a:p>
                    <a:p>
                      <a:r>
                        <a:rPr lang="ru-RU" sz="1600" dirty="0" smtClean="0"/>
                        <a:t>Легкая;</a:t>
                      </a:r>
                    </a:p>
                    <a:p>
                      <a:r>
                        <a:rPr lang="ru-RU" sz="1600" baseline="0" dirty="0" smtClean="0"/>
                        <a:t>Умеренная;</a:t>
                      </a:r>
                    </a:p>
                    <a:p>
                      <a:r>
                        <a:rPr lang="ru-RU" sz="1600" baseline="0" dirty="0" smtClean="0"/>
                        <a:t>Выраженная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Выявить не удается</a:t>
                      </a:r>
                      <a:endParaRPr lang="ru-RU" sz="16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Психолог,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дефектолог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Многокомпонентные</a:t>
                      </a:r>
                      <a:r>
                        <a:rPr lang="ru-RU" sz="1600" baseline="0" dirty="0" smtClean="0"/>
                        <a:t> задания</a:t>
                      </a:r>
                      <a:endParaRPr lang="ru-RU" sz="1600" dirty="0"/>
                    </a:p>
                  </a:txBody>
                  <a:tcPr marL="91446" marR="91446" marT="45724" marB="45724"/>
                </a:tc>
              </a:tr>
              <a:tr h="169667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Регуляция эмоциональной экспрессии</a:t>
                      </a:r>
                      <a:endParaRPr lang="ru-RU" sz="1800" b="1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Соответствует возрасту</a:t>
                      </a:r>
                    </a:p>
                    <a:p>
                      <a:r>
                        <a:rPr lang="ru-RU" sz="1600" dirty="0" smtClean="0"/>
                        <a:t>Легкая;</a:t>
                      </a:r>
                    </a:p>
                    <a:p>
                      <a:r>
                        <a:rPr lang="ru-RU" sz="1600" baseline="0" dirty="0" smtClean="0"/>
                        <a:t>Умеренная;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Выраженная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Выявить не удается</a:t>
                      </a:r>
                      <a:endParaRPr lang="ru-RU" sz="16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Психолог, врач</a:t>
                      </a:r>
                      <a:endParaRPr lang="ru-RU" sz="160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Наблюдение</a:t>
                      </a:r>
                      <a:endParaRPr lang="ru-RU" sz="1600" dirty="0"/>
                    </a:p>
                  </a:txBody>
                  <a:tcPr marL="91446" marR="91446" marT="45724" marB="45724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1613" y="201613"/>
          <a:ext cx="8763000" cy="648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287"/>
                <a:gridCol w="2513976"/>
                <a:gridCol w="1221073"/>
                <a:gridCol w="2226664"/>
              </a:tblGrid>
              <a:tr h="6969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Особенности оценки / степень недостаточности</a:t>
                      </a: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2" marR="91442" marT="45722" marB="45722"/>
                </a:tc>
              </a:tr>
              <a:tr h="1048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Адекватность в ситуации ?</a:t>
                      </a: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Соответствует возрасту</a:t>
                      </a:r>
                    </a:p>
                    <a:p>
                      <a:r>
                        <a:rPr lang="ru-RU" sz="1400" dirty="0" smtClean="0"/>
                        <a:t>Легкая;</a:t>
                      </a:r>
                    </a:p>
                    <a:p>
                      <a:r>
                        <a:rPr lang="ru-RU" sz="1400" dirty="0" smtClean="0"/>
                        <a:t>Умеренная;</a:t>
                      </a:r>
                    </a:p>
                    <a:p>
                      <a:r>
                        <a:rPr lang="ru-RU" sz="1400" dirty="0" smtClean="0"/>
                        <a:t>выраженная</a:t>
                      </a: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Психолог, врач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Документы, наблюдение</a:t>
                      </a:r>
                    </a:p>
                    <a:p>
                      <a:endParaRPr lang="ru-RU" sz="1200" b="0" dirty="0"/>
                    </a:p>
                  </a:txBody>
                  <a:tcPr marL="91442" marR="91442" marT="45722" marB="45722"/>
                </a:tc>
              </a:tr>
              <a:tr h="1062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Критичность</a:t>
                      </a:r>
                    </a:p>
                    <a:p>
                      <a:endParaRPr lang="ru-RU" sz="1200" b="1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Соответствует возрасту</a:t>
                      </a:r>
                    </a:p>
                    <a:p>
                      <a:r>
                        <a:rPr lang="ru-RU" sz="1400" dirty="0" smtClean="0"/>
                        <a:t>Легкая;</a:t>
                      </a:r>
                    </a:p>
                    <a:p>
                      <a:r>
                        <a:rPr lang="ru-RU" sz="1400" dirty="0" smtClean="0"/>
                        <a:t>Умеренная;</a:t>
                      </a:r>
                    </a:p>
                    <a:p>
                      <a:r>
                        <a:rPr lang="ru-RU" sz="1400" dirty="0" smtClean="0"/>
                        <a:t>выраженная</a:t>
                      </a:r>
                      <a:endParaRPr lang="ru-RU" sz="14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Психолог, врач</a:t>
                      </a:r>
                    </a:p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Документы, наблюдение</a:t>
                      </a:r>
                    </a:p>
                    <a:p>
                      <a:endParaRPr lang="ru-RU" sz="1200" b="0" dirty="0"/>
                    </a:p>
                  </a:txBody>
                  <a:tcPr marL="91442" marR="91442" marT="45722" marB="45722"/>
                </a:tc>
              </a:tr>
              <a:tr h="110085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Адекватность эмоциональных реакций (по знаку, по силе)</a:t>
                      </a:r>
                      <a:endParaRPr lang="ru-RU" sz="1600" b="1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Соответствует возрасту</a:t>
                      </a:r>
                    </a:p>
                    <a:p>
                      <a:r>
                        <a:rPr lang="ru-RU" sz="1400" dirty="0" smtClean="0"/>
                        <a:t>Легкая;</a:t>
                      </a:r>
                    </a:p>
                    <a:p>
                      <a:r>
                        <a:rPr lang="ru-RU" sz="1400" dirty="0" smtClean="0"/>
                        <a:t>Умеренная;</a:t>
                      </a:r>
                    </a:p>
                    <a:p>
                      <a:r>
                        <a:rPr lang="ru-RU" sz="1400" dirty="0" smtClean="0"/>
                        <a:t>выраженная</a:t>
                      </a:r>
                      <a:endParaRPr lang="ru-RU" sz="14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Психолог, врач</a:t>
                      </a:r>
                    </a:p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Документы, наблюдение</a:t>
                      </a:r>
                    </a:p>
                    <a:p>
                      <a:endParaRPr lang="ru-RU" sz="1200" b="0" dirty="0" smtClean="0"/>
                    </a:p>
                    <a:p>
                      <a:endParaRPr lang="ru-RU" sz="1200" b="0" dirty="0"/>
                    </a:p>
                  </a:txBody>
                  <a:tcPr marL="91442" marR="91442" marT="45722" marB="45722"/>
                </a:tc>
              </a:tr>
              <a:tr h="142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социально-коммуникативных норм, в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специфичные для различных категорий детей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Сформированы;</a:t>
                      </a:r>
                    </a:p>
                    <a:p>
                      <a:r>
                        <a:rPr lang="ru-RU" sz="1400" dirty="0" smtClean="0"/>
                        <a:t>Сформированы недостаточно;</a:t>
                      </a:r>
                    </a:p>
                    <a:p>
                      <a:r>
                        <a:rPr lang="ru-RU" sz="1400" dirty="0" err="1" smtClean="0"/>
                        <a:t>Несформированы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Специфичны.</a:t>
                      </a:r>
                      <a:endParaRPr lang="ru-RU" sz="14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специалисты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Документы, наблюдение, опрос родителей</a:t>
                      </a:r>
                    </a:p>
                    <a:p>
                      <a:endParaRPr lang="ru-RU" sz="1200" b="0" dirty="0" smtClean="0"/>
                    </a:p>
                    <a:p>
                      <a:endParaRPr lang="ru-RU" sz="1200" b="0" dirty="0"/>
                    </a:p>
                  </a:txBody>
                  <a:tcPr marL="91442" marR="91442" marT="45722" marB="45722"/>
                </a:tc>
              </a:tr>
              <a:tr h="1151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Навыки самообслуживания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специфичные для различных категорий детей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Сформированы;</a:t>
                      </a:r>
                    </a:p>
                    <a:p>
                      <a:r>
                        <a:rPr lang="ru-RU" sz="1400" dirty="0" smtClean="0"/>
                        <a:t>Сформированы недостаточно;</a:t>
                      </a:r>
                    </a:p>
                    <a:p>
                      <a:r>
                        <a:rPr lang="ru-RU" sz="1400" dirty="0" err="1" smtClean="0"/>
                        <a:t>Несформированы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Специфичны.</a:t>
                      </a:r>
                      <a:endParaRPr lang="ru-RU" sz="14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специалисты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Документы, опрос родителей</a:t>
                      </a:r>
                    </a:p>
                    <a:p>
                      <a:endParaRPr lang="ru-RU" sz="1200" b="0" dirty="0" smtClean="0"/>
                    </a:p>
                    <a:p>
                      <a:endParaRPr lang="ru-RU" sz="1200" b="0" dirty="0"/>
                    </a:p>
                  </a:txBody>
                  <a:tcPr marL="91442" marR="91442" marT="45722" marB="45722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3663" y="174625"/>
          <a:ext cx="8870950" cy="637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945"/>
                <a:gridCol w="2544945"/>
                <a:gridCol w="2108668"/>
                <a:gridCol w="1672392"/>
              </a:tblGrid>
              <a:tr h="7786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оценки/ степень недостаточности</a:t>
                      </a:r>
                      <a:endParaRPr lang="ru-RU" sz="12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6" marR="91446" marT="45719" marB="45719"/>
                </a:tc>
              </a:tr>
              <a:tr h="215515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Уровень коммуникативной активности</a:t>
                      </a:r>
                      <a:endParaRPr lang="ru-RU" sz="1800" b="1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Соответствует возрастной норме </a:t>
                      </a:r>
                    </a:p>
                    <a:p>
                      <a:r>
                        <a:rPr lang="ru-RU" sz="1600" dirty="0" smtClean="0"/>
                        <a:t>Чрезмерная активность</a:t>
                      </a:r>
                    </a:p>
                    <a:p>
                      <a:r>
                        <a:rPr lang="ru-RU" sz="1600" dirty="0" smtClean="0"/>
                        <a:t>Низкая активность,</a:t>
                      </a:r>
                    </a:p>
                    <a:p>
                      <a:r>
                        <a:rPr lang="ru-RU" sz="1600" dirty="0" smtClean="0"/>
                        <a:t>Речевой негативизм </a:t>
                      </a:r>
                    </a:p>
                    <a:p>
                      <a:r>
                        <a:rPr lang="ru-RU" sz="1600" dirty="0" smtClean="0"/>
                        <a:t>Отказ от коммуникации</a:t>
                      </a:r>
                    </a:p>
                    <a:p>
                      <a:endParaRPr lang="ru-RU" sz="1600" dirty="0" smtClean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Логопед, психолог, другие специалисты</a:t>
                      </a:r>
                      <a:endParaRPr lang="ru-RU" sz="14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Наблюдение</a:t>
                      </a:r>
                      <a:endParaRPr lang="ru-RU" sz="1400" dirty="0"/>
                    </a:p>
                  </a:txBody>
                  <a:tcPr marL="91446" marR="91446" marT="45719" marB="45719"/>
                </a:tc>
              </a:tr>
              <a:tr h="157492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Адекватность коммуникативного взаимодействия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Полностью адекватна ситуации общения</a:t>
                      </a:r>
                    </a:p>
                    <a:p>
                      <a:r>
                        <a:rPr lang="ru-RU" sz="1600" dirty="0" smtClean="0"/>
                        <a:t>Частично адекватна ситуации </a:t>
                      </a:r>
                    </a:p>
                    <a:p>
                      <a:r>
                        <a:rPr lang="ru-RU" sz="1600" dirty="0" smtClean="0"/>
                        <a:t>Неадекватна ситуации</a:t>
                      </a:r>
                    </a:p>
                    <a:p>
                      <a:endParaRPr lang="ru-RU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Психолог, логопед, другие специалисты</a:t>
                      </a:r>
                      <a:endParaRPr lang="ru-RU" sz="14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Наблюдение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 marL="91446" marR="91446" marT="45719" marB="45719"/>
                </a:tc>
              </a:tr>
              <a:tr h="186503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Средства коммуникации</a:t>
                      </a:r>
                      <a:endParaRPr lang="ru-RU" sz="1800" b="1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Вербальные;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Невербальные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Жестовая речь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Дактилология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Система символов БЛИСС,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Коммуникация отсутствует</a:t>
                      </a:r>
                      <a:endParaRPr lang="ru-RU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Сурдо</a:t>
                      </a:r>
                      <a:r>
                        <a:rPr lang="ru-RU" sz="1400" dirty="0" smtClean="0"/>
                        <a:t>-, тифлопедагог, логопед, психолог</a:t>
                      </a:r>
                      <a:endParaRPr lang="ru-RU" sz="14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Взаимодействие</a:t>
                      </a:r>
                      <a:r>
                        <a:rPr lang="ru-RU" sz="1400" baseline="0" dirty="0" smtClean="0"/>
                        <a:t> с ребенком с использованием соответствующих средств коммуникации</a:t>
                      </a:r>
                      <a:endParaRPr lang="ru-RU" sz="1400" dirty="0"/>
                    </a:p>
                  </a:txBody>
                  <a:tcPr marL="91446" marR="91446"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0650" y="0"/>
          <a:ext cx="8915400" cy="7043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7240"/>
                <a:gridCol w="2431472"/>
                <a:gridCol w="1620982"/>
                <a:gridCol w="1915706"/>
              </a:tblGrid>
              <a:tr h="787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 </a:t>
                      </a:r>
                    </a:p>
                    <a:p>
                      <a:pPr algn="ctr"/>
                      <a:r>
                        <a:rPr lang="ru-RU" sz="1200" dirty="0" smtClean="0"/>
                        <a:t>(в том числе специфичные для детей с нарушениями слуха)</a:t>
                      </a:r>
                      <a:endParaRPr lang="ru-RU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Особенности оценки/ степень недостаточности</a:t>
                      </a:r>
                    </a:p>
                    <a:p>
                      <a:r>
                        <a:rPr lang="ru-RU" sz="1200" dirty="0" smtClean="0"/>
                        <a:t>/ сформированности</a:t>
                      </a:r>
                      <a:endParaRPr lang="ru-RU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T="45724" marB="45724"/>
                </a:tc>
              </a:tr>
              <a:tr h="1310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Звуковая сторона речи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Фонетический дефект</a:t>
                      </a:r>
                    </a:p>
                    <a:p>
                      <a:r>
                        <a:rPr lang="ru-RU" sz="1600" dirty="0" smtClean="0"/>
                        <a:t>Фонематическое недоразвитие</a:t>
                      </a:r>
                    </a:p>
                    <a:p>
                      <a:r>
                        <a:rPr lang="ru-RU" sz="1600" dirty="0" err="1" smtClean="0"/>
                        <a:t>Несформированность</a:t>
                      </a:r>
                      <a:r>
                        <a:rPr lang="ru-RU" sz="1600" dirty="0" smtClean="0"/>
                        <a:t> слоговой структуры слова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rowSpan="10">
                  <a:txBody>
                    <a:bodyPr/>
                    <a:lstStyle/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r>
                        <a:rPr lang="ru-RU" sz="1600" b="0" dirty="0" smtClean="0"/>
                        <a:t>Методы,</a:t>
                      </a:r>
                      <a:r>
                        <a:rPr lang="ru-RU" sz="1600" b="0" baseline="0" dirty="0" smtClean="0"/>
                        <a:t> методики и приемы логопедического обследования</a:t>
                      </a:r>
                      <a:endParaRPr lang="ru-RU" sz="1600" b="0" dirty="0"/>
                    </a:p>
                  </a:txBody>
                  <a:tcPr marT="45724" marB="45724"/>
                </a:tc>
              </a:tr>
              <a:tr h="57917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Лексический запас, в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понимание речи /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вербализм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rowSpan="9"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Соответствует возрастной норме</a:t>
                      </a:r>
                    </a:p>
                    <a:p>
                      <a:r>
                        <a:rPr lang="ru-RU" sz="1600" dirty="0" smtClean="0"/>
                        <a:t>Легкая степень нарушения</a:t>
                      </a:r>
                    </a:p>
                    <a:p>
                      <a:r>
                        <a:rPr lang="ru-RU" sz="1600" dirty="0" smtClean="0"/>
                        <a:t>Умеренная степень нарушения</a:t>
                      </a:r>
                    </a:p>
                    <a:p>
                      <a:r>
                        <a:rPr lang="ru-RU" sz="1600" dirty="0" smtClean="0"/>
                        <a:t>Выраженная степень нарушения</a:t>
                      </a:r>
                      <a:endParaRPr lang="ru-RU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  <a:tr h="579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Грамматический строй, в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понимание речи</a:t>
                      </a:r>
                      <a:endParaRPr lang="ru-RU" sz="1600" b="1" dirty="0"/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  <a:tr h="579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Связная речь, в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понимание речи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  <a:tr h="5532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Чтение, в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понимание прочитанного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(соответствие программным требованиям ООП/АООП)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</a:t>
                      </a:r>
                      <a:endParaRPr lang="ru-RU" sz="1400" dirty="0"/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  <a:tr h="513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Логопед, сурдопедагог</a:t>
                      </a:r>
                      <a:endParaRPr lang="ru-RU" sz="1400" dirty="0"/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24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Письмо 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(соответствие программным требованиям ООП/АООП) </a:t>
                      </a:r>
                      <a:endParaRPr lang="ru-R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  <a:tr h="498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сурдопедагог, психолог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Просодическая сторона речи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  <a:tr h="730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Темпо-ритмическая сторона речи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Логопед, сурдопедагог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v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46813"/>
            <a:ext cx="9144000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1750" name="Заголовок 10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3587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31751" name="Текст 12"/>
          <p:cNvSpPr>
            <a:spLocks noGrp="1"/>
          </p:cNvSpPr>
          <p:nvPr>
            <p:ph type="body" idx="1"/>
          </p:nvPr>
        </p:nvSpPr>
        <p:spPr>
          <a:xfrm>
            <a:off x="125413" y="1997075"/>
            <a:ext cx="3881437" cy="1120775"/>
          </a:xfrm>
        </p:spPr>
        <p:txBody>
          <a:bodyPr/>
          <a:lstStyle/>
          <a:p>
            <a:r>
              <a:rPr lang="ru-RU" altLang="ru-RU" sz="3600" b="0" smtClean="0"/>
              <a:t>Необходимая помощь</a:t>
            </a:r>
          </a:p>
        </p:txBody>
      </p:sp>
      <p:sp>
        <p:nvSpPr>
          <p:cNvPr id="31752" name="Содержимое 11"/>
          <p:cNvSpPr>
            <a:spLocks noGrp="1"/>
          </p:cNvSpPr>
          <p:nvPr>
            <p:ph sz="half" idx="2"/>
          </p:nvPr>
        </p:nvSpPr>
        <p:spPr>
          <a:xfrm>
            <a:off x="296863" y="801688"/>
            <a:ext cx="3709987" cy="13366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sz="3600" smtClean="0"/>
              <a:t>Когнитивные особенности</a:t>
            </a:r>
          </a:p>
        </p:txBody>
      </p:sp>
      <p:sp>
        <p:nvSpPr>
          <p:cNvPr id="31753" name="Текст 14"/>
          <p:cNvSpPr>
            <a:spLocks noGrp="1"/>
          </p:cNvSpPr>
          <p:nvPr>
            <p:ph type="body" sz="quarter" idx="3"/>
          </p:nvPr>
        </p:nvSpPr>
        <p:spPr>
          <a:xfrm>
            <a:off x="4062413" y="766763"/>
            <a:ext cx="4665662" cy="1095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000" smtClean="0"/>
              <a:t>Мышление</a:t>
            </a:r>
          </a:p>
          <a:p>
            <a:pPr>
              <a:spcBef>
                <a:spcPct val="0"/>
              </a:spcBef>
            </a:pPr>
            <a:r>
              <a:rPr lang="ru-RU" altLang="ru-RU" sz="2000" smtClean="0"/>
              <a:t>Восприятие</a:t>
            </a:r>
          </a:p>
          <a:p>
            <a:pPr>
              <a:spcBef>
                <a:spcPct val="0"/>
              </a:spcBef>
            </a:pPr>
            <a:r>
              <a:rPr lang="ru-RU" altLang="ru-RU" sz="2000" smtClean="0"/>
              <a:t>Пространственные представления</a:t>
            </a:r>
          </a:p>
          <a:p>
            <a:pPr>
              <a:spcBef>
                <a:spcPct val="0"/>
              </a:spcBef>
            </a:pPr>
            <a:r>
              <a:rPr lang="ru-RU" altLang="ru-RU" sz="2000" smtClean="0"/>
              <a:t>Мнестическая деятельность</a:t>
            </a:r>
          </a:p>
        </p:txBody>
      </p:sp>
      <p:sp>
        <p:nvSpPr>
          <p:cNvPr id="31754" name="Содержимое 15"/>
          <p:cNvSpPr>
            <a:spLocks noGrp="1"/>
          </p:cNvSpPr>
          <p:nvPr>
            <p:ph sz="quarter" idx="4"/>
          </p:nvPr>
        </p:nvSpPr>
        <p:spPr>
          <a:xfrm>
            <a:off x="4006850" y="1997075"/>
            <a:ext cx="4870450" cy="97948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sz="2000" b="1" smtClean="0"/>
              <a:t>Вид помощи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sz="2000" b="1" smtClean="0"/>
              <a:t>Объем необходимой помощи</a:t>
            </a:r>
          </a:p>
        </p:txBody>
      </p:sp>
      <p:sp>
        <p:nvSpPr>
          <p:cNvPr id="31755" name="Прямоугольник 16"/>
          <p:cNvSpPr>
            <a:spLocks noChangeArrowheads="1"/>
          </p:cNvSpPr>
          <p:nvPr/>
        </p:nvSpPr>
        <p:spPr bwMode="auto">
          <a:xfrm>
            <a:off x="195263" y="842963"/>
            <a:ext cx="430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ru-RU" altLang="ru-RU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903413"/>
            <a:ext cx="9144000" cy="444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009900"/>
            <a:ext cx="9144000" cy="365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7938" y="4522788"/>
            <a:ext cx="9144001" cy="460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1759" name="Содержимое 11"/>
          <p:cNvSpPr txBox="1">
            <a:spLocks/>
          </p:cNvSpPr>
          <p:nvPr/>
        </p:nvSpPr>
        <p:spPr bwMode="auto">
          <a:xfrm rot="10800000" flipV="1">
            <a:off x="195263" y="3343275"/>
            <a:ext cx="3556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600"/>
              <a:t>Обучаемость</a:t>
            </a:r>
          </a:p>
        </p:txBody>
      </p:sp>
      <p:sp>
        <p:nvSpPr>
          <p:cNvPr id="31760" name="Содержимое 11"/>
          <p:cNvSpPr txBox="1">
            <a:spLocks/>
          </p:cNvSpPr>
          <p:nvPr/>
        </p:nvSpPr>
        <p:spPr bwMode="auto">
          <a:xfrm rot="10800000" flipV="1">
            <a:off x="120650" y="4789488"/>
            <a:ext cx="363061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600"/>
              <a:t>Обученность</a:t>
            </a:r>
          </a:p>
        </p:txBody>
      </p:sp>
      <p:sp>
        <p:nvSpPr>
          <p:cNvPr id="31761" name="Текст 14"/>
          <p:cNvSpPr txBox="1">
            <a:spLocks/>
          </p:cNvSpPr>
          <p:nvPr/>
        </p:nvSpPr>
        <p:spPr bwMode="auto">
          <a:xfrm>
            <a:off x="3986213" y="3105150"/>
            <a:ext cx="491172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800" b="1"/>
              <a:t>Ориентировочная деятельность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800" b="1"/>
              <a:t>Способность к восприятию помощи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800" b="1"/>
              <a:t>Способность переноса на аналогичные задания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800" b="1"/>
              <a:t>Удержание алгоритма действия</a:t>
            </a:r>
          </a:p>
        </p:txBody>
      </p:sp>
      <p:sp>
        <p:nvSpPr>
          <p:cNvPr id="31762" name="Текст 14"/>
          <p:cNvSpPr txBox="1">
            <a:spLocks/>
          </p:cNvSpPr>
          <p:nvPr/>
        </p:nvSpPr>
        <p:spPr bwMode="auto">
          <a:xfrm>
            <a:off x="4006850" y="4768850"/>
            <a:ext cx="50165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ru-RU" altLang="ru-RU" sz="1800" b="1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800" b="1"/>
              <a:t>Сформированность знаний и представлений об окружающем мире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800" b="1"/>
              <a:t>Уровень овладения программным материалом (освоение образовательных областей) сформированность УУД (базовых учебных действий), социальных (жизненных) компетенций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581650"/>
            <a:ext cx="9144000" cy="1276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Диагностическое пространство </a:t>
            </a:r>
          </a:p>
          <a:p>
            <a:pPr algn="ctr">
              <a:defRPr/>
            </a:pPr>
            <a:r>
              <a:rPr lang="ru-RU" sz="3200" dirty="0"/>
              <a:t>учителя-дефектолога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12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85750" y="973138"/>
            <a:ext cx="8513763" cy="4251325"/>
          </a:xfrm>
        </p:spPr>
        <p:txBody>
          <a:bodyPr/>
          <a:lstStyle/>
          <a:p>
            <a:pPr indent="44450"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3200" dirty="0" smtClean="0"/>
              <a:t>В каждом пакете / разделе пакета диагностических методик, возможных к использованию </a:t>
            </a:r>
            <a:r>
              <a:rPr lang="ru-RU" sz="3200" b="1" i="1" dirty="0" smtClean="0"/>
              <a:t>дефектологом ПМПК, </a:t>
            </a:r>
            <a:r>
              <a:rPr lang="ru-RU" sz="3200" dirty="0" smtClean="0"/>
              <a:t>представлены методики, позволяющие оценить уровень овладения программным материалом соответствующего уровня образования</a:t>
            </a:r>
            <a:endParaRPr lang="ru-RU" dirty="0" smtClean="0"/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5900" y="241300"/>
          <a:ext cx="8820150" cy="645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038"/>
                <a:gridCol w="2494223"/>
                <a:gridCol w="1807408"/>
                <a:gridCol w="2313482"/>
              </a:tblGrid>
              <a:tr h="6091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 / степень недостаточности</a:t>
                      </a:r>
                      <a:endParaRPr lang="ru-RU" sz="1200" dirty="0"/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28" marR="91428" marT="45721" marB="45721"/>
                </a:tc>
              </a:tr>
              <a:tr h="208849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Мышление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Соответствует возрасту;</a:t>
                      </a:r>
                    </a:p>
                    <a:p>
                      <a:r>
                        <a:rPr lang="ru-RU" sz="1600" dirty="0" smtClean="0"/>
                        <a:t>Легкая степень недостаточности</a:t>
                      </a:r>
                    </a:p>
                    <a:p>
                      <a:r>
                        <a:rPr lang="ru-RU" sz="1600" dirty="0" smtClean="0"/>
                        <a:t>Умеренно недостаточно;</a:t>
                      </a:r>
                    </a:p>
                    <a:p>
                      <a:r>
                        <a:rPr lang="ru-RU" sz="1600" dirty="0" smtClean="0"/>
                        <a:t>Выраженно недостаточно</a:t>
                      </a:r>
                    </a:p>
                    <a:p>
                      <a:r>
                        <a:rPr lang="ru-RU" sz="1600" dirty="0" smtClean="0"/>
                        <a:t>Искажено</a:t>
                      </a:r>
                    </a:p>
                    <a:p>
                      <a:r>
                        <a:rPr lang="ru-RU" sz="1600" dirty="0" smtClean="0"/>
                        <a:t>Выявить не удается</a:t>
                      </a:r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Психолог,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дефектолог, </a:t>
                      </a:r>
                      <a:r>
                        <a:rPr lang="ru-RU" sz="1400" dirty="0" smtClean="0"/>
                        <a:t>врач-психиатр</a:t>
                      </a:r>
                      <a:endParaRPr lang="ru-RU" sz="1400" dirty="0"/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Методики исследования познавательной деятельности и искажения мышления</a:t>
                      </a:r>
                      <a:endParaRPr lang="ru-RU" sz="1400" dirty="0"/>
                    </a:p>
                  </a:txBody>
                  <a:tcPr marL="91428" marR="91428" marT="45721" marB="45721"/>
                </a:tc>
              </a:tr>
              <a:tr h="2173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Пространственно-временные представления, в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</a:rPr>
                        <a:t>т.ч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специфичные для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различных категорий детей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800" b="1" dirty="0" smtClean="0"/>
                        <a:t> </a:t>
                      </a:r>
                      <a:endParaRPr lang="ru-RU" sz="1800" b="1" dirty="0"/>
                    </a:p>
                  </a:txBody>
                  <a:tcPr marL="91428" marR="91428" marT="45721" marB="45721"/>
                </a:tc>
                <a:tc rowSpan="2"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Достаточные по возрасту</a:t>
                      </a:r>
                    </a:p>
                    <a:p>
                      <a:r>
                        <a:rPr lang="ru-RU" sz="1600" dirty="0" smtClean="0"/>
                        <a:t>Легкая степень недостаточности</a:t>
                      </a:r>
                    </a:p>
                    <a:p>
                      <a:r>
                        <a:rPr lang="ru-RU" sz="1600" dirty="0" smtClean="0"/>
                        <a:t>Умеренно недостаточно</a:t>
                      </a:r>
                    </a:p>
                    <a:p>
                      <a:r>
                        <a:rPr lang="ru-RU" sz="1600" dirty="0" smtClean="0"/>
                        <a:t>Выраженно недостаточно</a:t>
                      </a:r>
                    </a:p>
                    <a:p>
                      <a:r>
                        <a:rPr lang="ru-RU" sz="1600" dirty="0" smtClean="0"/>
                        <a:t>Специфичны/на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Выявить не удается</a:t>
                      </a:r>
                    </a:p>
                    <a:p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Психолог, логопед, тифлопедагог</a:t>
                      </a:r>
                      <a:endParaRPr lang="ru-RU" sz="1400" dirty="0"/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Методики исследования пространственно-временных</a:t>
                      </a:r>
                      <a:r>
                        <a:rPr lang="ru-RU" sz="1400" baseline="0" dirty="0" smtClean="0"/>
                        <a:t> представлений, </a:t>
                      </a:r>
                    </a:p>
                    <a:p>
                      <a:r>
                        <a:rPr lang="ru-RU" sz="1400" baseline="0" dirty="0" smtClean="0"/>
                        <a:t>тифлопедагогический анализ пространственной ориентировки</a:t>
                      </a:r>
                      <a:endParaRPr lang="ru-RU" sz="1400" dirty="0"/>
                    </a:p>
                  </a:txBody>
                  <a:tcPr marL="91428" marR="91428" marT="45721" marB="45721"/>
                </a:tc>
              </a:tr>
              <a:tr h="1583890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Мнестическая</a:t>
                      </a:r>
                      <a:r>
                        <a:rPr lang="ru-RU" sz="1800" b="1" dirty="0" smtClean="0"/>
                        <a:t> деятельность (объем, длительность запоминания)</a:t>
                      </a:r>
                      <a:endParaRPr lang="ru-RU" sz="1800" b="1" dirty="0"/>
                    </a:p>
                  </a:txBody>
                  <a:tcPr marL="91428" marR="91428" marT="45721" marB="45721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Психолог</a:t>
                      </a:r>
                      <a:endParaRPr lang="ru-RU" sz="1400" dirty="0"/>
                    </a:p>
                  </a:txBody>
                  <a:tcPr marL="91428" marR="91428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Методики исследования характер запоминания и воспроизведения</a:t>
                      </a:r>
                      <a:endParaRPr lang="ru-RU" sz="1400" dirty="0"/>
                    </a:p>
                  </a:txBody>
                  <a:tcPr marL="91428" marR="91428"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3663" y="147638"/>
          <a:ext cx="8785225" cy="661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239"/>
                <a:gridCol w="1956373"/>
                <a:gridCol w="1661072"/>
                <a:gridCol w="2731541"/>
              </a:tblGrid>
              <a:tr h="5395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оценки/ степень недостаточности</a:t>
                      </a:r>
                      <a:endParaRPr lang="ru-RU" sz="12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3" marR="91443"/>
                </a:tc>
              </a:tr>
              <a:tr h="2773669">
                <a:tc>
                  <a:txBody>
                    <a:bodyPr/>
                    <a:lstStyle/>
                    <a:p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Вид помощи (Техническая помощь)</a:t>
                      </a:r>
                      <a:endParaRPr lang="ru-RU" sz="16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помощь в передвижении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помощь в получении информации (для детей с нарушениями слуха, зрения, с сочетанными нарушениями)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помощь в самообслуживании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Легкая;</a:t>
                      </a:r>
                    </a:p>
                    <a:p>
                      <a:r>
                        <a:rPr lang="ru-RU" sz="1600" baseline="0" dirty="0" smtClean="0"/>
                        <a:t>Умеренная;</a:t>
                      </a:r>
                    </a:p>
                    <a:p>
                      <a:r>
                        <a:rPr lang="ru-RU" sz="1600" baseline="0" dirty="0" smtClean="0"/>
                        <a:t>Выраженная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Социальный</a:t>
                      </a:r>
                      <a:r>
                        <a:rPr lang="ru-RU" sz="1600" baseline="0" dirty="0" smtClean="0"/>
                        <a:t> педагог, </a:t>
                      </a:r>
                      <a:r>
                        <a:rPr lang="ru-RU" sz="1600" baseline="0" dirty="0" err="1" smtClean="0"/>
                        <a:t>сурдо</a:t>
                      </a:r>
                      <a:r>
                        <a:rPr lang="ru-RU" sz="1600" baseline="0" dirty="0" smtClean="0"/>
                        <a:t>-тифлопедагог</a:t>
                      </a:r>
                      <a:endParaRPr lang="ru-RU" sz="16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Документы, наблюдение, оценка проблематики ребенка по результатам</a:t>
                      </a:r>
                      <a:r>
                        <a:rPr lang="ru-RU" sz="1600" baseline="0" dirty="0" smtClean="0"/>
                        <a:t> обследования</a:t>
                      </a:r>
                      <a:endParaRPr lang="ru-RU" sz="1600" dirty="0"/>
                    </a:p>
                  </a:txBody>
                  <a:tcPr marL="91443" marR="91443"/>
                </a:tc>
              </a:tr>
              <a:tr h="1501984">
                <a:tc>
                  <a:txBody>
                    <a:bodyPr/>
                    <a:lstStyle/>
                    <a:p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помощи (помощь при выполнении учебных заданий)</a:t>
                      </a:r>
                      <a:endParaRPr lang="ru-RU" sz="16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Стимулирующая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Направляющая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Организующая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Обучающая</a:t>
                      </a:r>
                    </a:p>
                    <a:p>
                      <a:r>
                        <a:rPr lang="ru-RU" sz="1600" dirty="0" smtClean="0"/>
                        <a:t>Выявить не удается</a:t>
                      </a:r>
                      <a:endParaRPr lang="ru-RU" sz="16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Дефектолог, </a:t>
                      </a:r>
                      <a:r>
                        <a:rPr lang="ru-RU" sz="1600" dirty="0" smtClean="0"/>
                        <a:t>психолог, логопед</a:t>
                      </a:r>
                      <a:endParaRPr lang="ru-RU" sz="16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Задания,</a:t>
                      </a:r>
                      <a:r>
                        <a:rPr lang="ru-RU" sz="1600" baseline="0" dirty="0" smtClean="0"/>
                        <a:t> имеющие обучающий компонент</a:t>
                      </a:r>
                      <a:endParaRPr lang="ru-RU" sz="1600" dirty="0"/>
                    </a:p>
                  </a:txBody>
                  <a:tcPr marL="91443" marR="91443"/>
                </a:tc>
              </a:tr>
              <a:tr h="1798313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необходимой помощи</a:t>
                      </a:r>
                    </a:p>
                    <a:p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Незначительный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Умеренный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Выраженный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Помощь не принимает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Выявить не удается</a:t>
                      </a:r>
                    </a:p>
                    <a:p>
                      <a:endParaRPr lang="ru-RU" sz="16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Дефектолог,</a:t>
                      </a:r>
                      <a:r>
                        <a:rPr lang="ru-RU" sz="1600" dirty="0" smtClean="0"/>
                        <a:t> психолог, логопед</a:t>
                      </a:r>
                    </a:p>
                    <a:p>
                      <a:endParaRPr lang="ru-RU" sz="1600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Анализ по результатам обследования</a:t>
                      </a:r>
                      <a:endParaRPr lang="ru-RU" sz="1600" dirty="0"/>
                    </a:p>
                  </a:txBody>
                  <a:tcPr marL="91443" marR="91443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822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0466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b="1" dirty="0" smtClean="0"/>
              <a:t>Стимулирующая </a:t>
            </a:r>
            <a:r>
              <a:rPr lang="ru-RU" sz="2400" dirty="0" smtClean="0"/>
              <a:t>- </a:t>
            </a:r>
            <a:r>
              <a:rPr lang="ru-RU" sz="2400" dirty="0"/>
              <a:t>эмоциональное одобрение, похвала, настрой на работу.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b="1" dirty="0"/>
              <a:t>Организующая</a:t>
            </a:r>
            <a:r>
              <a:rPr lang="ru-RU" sz="2400" dirty="0"/>
              <a:t> </a:t>
            </a:r>
            <a:r>
              <a:rPr lang="ru-RU" sz="2400" dirty="0" smtClean="0"/>
              <a:t>–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1. </a:t>
            </a:r>
            <a:r>
              <a:rPr lang="ru-RU" sz="2400" dirty="0"/>
              <a:t>В</a:t>
            </a:r>
            <a:r>
              <a:rPr lang="ru-RU" sz="2400" dirty="0" smtClean="0"/>
              <a:t>нешняя </a:t>
            </a:r>
            <a:r>
              <a:rPr lang="ru-RU" sz="2400" dirty="0"/>
              <a:t>организация начала работы, может быть вербальной в виде вопросов: Ты понял, что тебе нужно сделать, повтори? Что тебе нужно сделать сначала?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2. Повтор инструкции. Возможно </a:t>
            </a:r>
            <a:r>
              <a:rPr lang="ru-RU" sz="2400" dirty="0"/>
              <a:t>разделение </a:t>
            </a:r>
            <a:r>
              <a:rPr lang="ru-RU" sz="2400" dirty="0" err="1"/>
              <a:t>многозвеньевой</a:t>
            </a:r>
            <a:r>
              <a:rPr lang="ru-RU" sz="2400" dirty="0"/>
              <a:t> инструкции на части: Сначала тебе нужно выполнить </a:t>
            </a:r>
            <a:r>
              <a:rPr lang="ru-RU" sz="2400" dirty="0" smtClean="0"/>
              <a:t>…,  а потом </a:t>
            </a:r>
            <a:r>
              <a:rPr lang="ru-RU" sz="2400" dirty="0"/>
              <a:t>ты сделаешь </a:t>
            </a:r>
            <a:r>
              <a:rPr lang="ru-RU" sz="2400" dirty="0" smtClean="0"/>
              <a:t>….. 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3. Внешняя организация деятельности. Специальная </a:t>
            </a:r>
            <a:r>
              <a:rPr lang="ru-RU" sz="2400" dirty="0"/>
              <a:t>организация рабочего места – убрать все лишнее, жестом указать на материал, сигнализировать о начале работы (звоночек, карточка-символ).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Необходимая помощь</a:t>
            </a:r>
            <a:endParaRPr lang="ru-RU" altLang="ru-RU" dirty="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584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04666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/>
              <a:t>Направляющая </a:t>
            </a:r>
            <a:r>
              <a:rPr lang="ru-RU" sz="2400" b="1" dirty="0" smtClean="0"/>
              <a:t>–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1. Уточнение </a:t>
            </a:r>
            <a:r>
              <a:rPr lang="ru-RU" sz="2400" dirty="0"/>
              <a:t>инструкции, ее повторение со </a:t>
            </a:r>
            <a:r>
              <a:rPr lang="ru-RU" sz="2400" dirty="0" err="1"/>
              <a:t>смыловыми</a:t>
            </a:r>
            <a:r>
              <a:rPr lang="ru-RU" sz="2400" dirty="0"/>
              <a:t> акцентами, разъяснением.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2. Адаптация </a:t>
            </a:r>
            <a:r>
              <a:rPr lang="ru-RU" sz="2400" dirty="0"/>
              <a:t>инструкции – перефразирование, визуальная подсказка.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3. Наводящие </a:t>
            </a:r>
            <a:r>
              <a:rPr lang="ru-RU" sz="2400" dirty="0"/>
              <a:t>вопросы. Совместное проговаривание плана действий.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/>
              <a:t>Обучающая –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2400" dirty="0" smtClean="0"/>
              <a:t>Совместное </a:t>
            </a:r>
            <a:r>
              <a:rPr lang="ru-RU" sz="2400" dirty="0"/>
              <a:t>выполнение задания по вербальной пошаговой инструкции </a:t>
            </a:r>
            <a:endParaRPr lang="ru-RU" sz="24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2400" dirty="0" smtClean="0"/>
              <a:t>2. Совместное </a:t>
            </a:r>
            <a:r>
              <a:rPr lang="ru-RU" sz="2400" dirty="0"/>
              <a:t>выполнение задания по пошаговой инструкции, сопровождаемое показом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3. Выполнение </a:t>
            </a:r>
            <a:r>
              <a:rPr lang="ru-RU" sz="2400" dirty="0"/>
              <a:t>задания рука в руку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b="1" dirty="0" smtClean="0">
              <a:solidFill>
                <a:schemeClr val="bg1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Необходимая </a:t>
            </a:r>
            <a:r>
              <a:rPr lang="ru-RU" altLang="ru-RU" b="1" dirty="0">
                <a:solidFill>
                  <a:schemeClr val="bg1"/>
                </a:solidFill>
              </a:rPr>
              <a:t>помощь</a:t>
            </a:r>
            <a:endParaRPr lang="ru-RU" altLang="ru-RU" dirty="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0650" y="739775"/>
          <a:ext cx="8870950" cy="497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497"/>
                <a:gridCol w="2524254"/>
                <a:gridCol w="1298188"/>
                <a:gridCol w="2380011"/>
              </a:tblGrid>
              <a:tr h="12233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46" marR="91446" marT="45706" marB="45706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 / степень недостаточности</a:t>
                      </a:r>
                      <a:endParaRPr lang="ru-RU" sz="1200" dirty="0"/>
                    </a:p>
                  </a:txBody>
                  <a:tcPr marL="91446" marR="91446" marT="45706" marB="45706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46" marR="91446" marT="45706" marB="45706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46" marR="91446" marT="45706" marB="45706"/>
                </a:tc>
              </a:tr>
              <a:tr h="3748744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Обучаемость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06" marB="457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Достаточная по возрасту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Частично соответствует возрасту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Не соответствует возрасту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Выраженно не соответствует возрасту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Избирательна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Выявить не удается</a:t>
                      </a:r>
                    </a:p>
                  </a:txBody>
                  <a:tcPr marL="91446" marR="91446" marT="45706" marB="45706"/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Все специалисты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06" marB="45706"/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Задания, имеющие обучающий компонент</a:t>
                      </a:r>
                    </a:p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06" marB="45706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Обучаемость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7894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37895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046663"/>
          </a:xfrm>
        </p:spPr>
        <p:txBody>
          <a:bodyPr/>
          <a:lstStyle/>
          <a:p>
            <a:r>
              <a:rPr lang="ru-RU" altLang="ru-RU" sz="3200" smtClean="0"/>
              <a:t>Ориентировочная деятельность (наличие ориентировочного этапа в задании, принятие задания)</a:t>
            </a:r>
          </a:p>
          <a:p>
            <a:r>
              <a:rPr lang="ru-RU" altLang="ru-RU" sz="3200" smtClean="0"/>
              <a:t>Способность к восприятию помощи</a:t>
            </a:r>
          </a:p>
          <a:p>
            <a:r>
              <a:rPr lang="ru-RU" altLang="ru-RU" sz="3200" smtClean="0"/>
              <a:t>Способность переноса на аналогичные задания (перенос полный, полный с пошаговым контролем взрослого, частичный, отсутствует)</a:t>
            </a:r>
          </a:p>
          <a:p>
            <a:r>
              <a:rPr lang="ru-RU" altLang="ru-RU" sz="3200" smtClean="0"/>
              <a:t>Удержание алгоритма действия. </a:t>
            </a:r>
          </a:p>
          <a:p>
            <a:pPr algn="just">
              <a:spcBef>
                <a:spcPct val="0"/>
              </a:spcBef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65863"/>
            <a:ext cx="9136063" cy="5921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Обучаемость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8918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150813" y="784225"/>
            <a:ext cx="8513762" cy="5280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Достаточный уровень обучаемости. Ребенок понимает смысл задания, способен выполнить задание самостоятельно или при оказании незначительного объема организующей или стимулирующей помощи. При выполнении аналогичного задания осуществляет полный перенос, в помощи не нуждается. Алгоритм действия удерживает до конца задания.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Недостаточный уровень обучаемости.  Ребенок понимает смысл задания, но нуждается в направляющей помощи, выполнении задания по алгоритму. При выполнении аналогичного задания нуждается в пошаговом контроле со стороны взрослого. Алгоритм действия удерживает до конца задания после обучения.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Сниженный уровень обучаемости.  Ребенок затрудняется в понимании смысла задания. Выполнение задание возможно с вербальной пошаговой инструкцией. Перенос на аналогичные задания осуществляет частичный. Алгоритм задания не удерживает.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Низкий уровень обучаемости. Ребенок не понимает смысла задания, не способен выполнять задание по алгоритму после обучения. Доступно выполнение задания с пошаговой инструкцией и показом, либо рука в руку.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1613" y="188913"/>
          <a:ext cx="8834437" cy="656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514"/>
                <a:gridCol w="1795617"/>
                <a:gridCol w="2226565"/>
                <a:gridCol w="2154741"/>
              </a:tblGrid>
              <a:tr h="7440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Основные показатели</a:t>
                      </a:r>
                      <a:endParaRPr lang="ru-RU" sz="12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Особенности оценки / степень недостаточности</a:t>
                      </a:r>
                      <a:endParaRPr lang="ru-RU" sz="12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Основной </a:t>
                      </a:r>
                      <a:r>
                        <a:rPr lang="ru-RU" sz="1200" baseline="0" dirty="0" smtClean="0"/>
                        <a:t>специалист</a:t>
                      </a:r>
                      <a:endParaRPr lang="ru-RU" sz="12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Приемы</a:t>
                      </a:r>
                      <a:r>
                        <a:rPr lang="ru-RU" sz="1200" baseline="0" dirty="0" smtClean="0"/>
                        <a:t> и м</a:t>
                      </a:r>
                      <a:r>
                        <a:rPr lang="ru-RU" sz="1200" dirty="0" smtClean="0"/>
                        <a:t>етодики оценки</a:t>
                      </a:r>
                      <a:endParaRPr lang="ru-RU" sz="1200" dirty="0"/>
                    </a:p>
                  </a:txBody>
                  <a:tcPr marL="91436" marR="91436" marT="45713" marB="45713"/>
                </a:tc>
              </a:tr>
              <a:tr h="1468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Показатели, в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</a:rPr>
                        <a:t>т.ч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специфичные для различных категорий детей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l"/>
                      <a:endParaRPr lang="ru-RU" sz="1600" dirty="0" smtClean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сурдо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тифлопедагог, </a:t>
                      </a:r>
                      <a:r>
                        <a:rPr lang="ru-RU" sz="16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олигофренопедагог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коррекционный педагог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/>
                </a:tc>
              </a:tr>
              <a:tr h="14688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Общая осведомленность / представления об окружающем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713" marB="45713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Академические </a:t>
                      </a:r>
                      <a:r>
                        <a:rPr kumimoji="0" lang="ru-RU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компетенци;и</a:t>
                      </a:r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Жизненные компетенции</a:t>
                      </a:r>
                    </a:p>
                    <a:p>
                      <a:pPr algn="l"/>
                      <a:endParaRPr lang="ru-RU" sz="1600" dirty="0" smtClean="0"/>
                    </a:p>
                    <a:p>
                      <a:pPr algn="l"/>
                      <a:r>
                        <a:rPr lang="ru-RU" sz="1600" dirty="0" smtClean="0"/>
                        <a:t>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Программный материал</a:t>
                      </a:r>
                    </a:p>
                    <a:p>
                      <a:pPr algn="l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Усвоен полностью </a:t>
                      </a:r>
                    </a:p>
                    <a:p>
                      <a:pPr algn="l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усвоен частично</a:t>
                      </a:r>
                    </a:p>
                    <a:p>
                      <a:pPr algn="l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:Не усвоен</a:t>
                      </a:r>
                    </a:p>
                    <a:p>
                      <a:pPr algn="l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Усвоен избирательно</a:t>
                      </a:r>
                    </a:p>
                    <a:p>
                      <a:pPr algn="l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Выявить не удается</a:t>
                      </a:r>
                    </a:p>
                    <a:p>
                      <a:pPr algn="l"/>
                      <a:endParaRPr lang="ru-RU" sz="1600" dirty="0" smtClean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Сурдо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тифлопедагог, </a:t>
                      </a:r>
                      <a:r>
                        <a:rPr lang="ru-RU" sz="16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олигофренопедагог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коррекционный педагог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/>
                </a:tc>
                <a:tc rowSpan="2"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 различных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предметных областей, соответствующие возрасту ребенка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ТЕТРАДЕЙ,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КОНТРОЛЬНЫХ РАБОТ</a:t>
                      </a:r>
                      <a:endParaRPr lang="ru-RU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/>
                </a:tc>
              </a:tr>
              <a:tr h="287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Овладение соответствующим программным материалом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зависимости от возраста, программ развития и обучения: ООП, АООП для различных категорий детей)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713" marB="45713"/>
                </a:tc>
                <a:tc vMerge="1"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Сурдо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тифлопедагог, </a:t>
                      </a:r>
                      <a:r>
                        <a:rPr lang="ru-RU" sz="16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олигофренопедагог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коррекционный педагог</a:t>
                      </a:r>
                    </a:p>
                    <a:p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65863"/>
            <a:ext cx="9136063" cy="5921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/>
              <a:t>Обученность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096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150813" y="784225"/>
            <a:ext cx="8513762" cy="5280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 err="1"/>
              <a:t>Сформированность</a:t>
            </a:r>
            <a:r>
              <a:rPr lang="ru-RU" sz="2400" dirty="0"/>
              <a:t> знаний и представлений об окружающем мире. Важным является полнота сформированных представлений, понимание ребенком закономерностей между происходящими явлениями, способность объяснить причинно-следственные связи.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1 Знания </a:t>
            </a:r>
            <a:r>
              <a:rPr lang="ru-RU" sz="2400" dirty="0"/>
              <a:t>и представления на обобщенном уровне (понимает причинно-следственные связи и закономерности, устанавливает логические зависимости)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2 Знания </a:t>
            </a:r>
            <a:r>
              <a:rPr lang="ru-RU" sz="2400" dirty="0"/>
              <a:t>и представления на уровне заученного материала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3 Фрагментарные </a:t>
            </a:r>
            <a:r>
              <a:rPr lang="ru-RU" sz="2400" dirty="0"/>
              <a:t>знания и представления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4 Выявить </a:t>
            </a:r>
            <a:r>
              <a:rPr lang="ru-RU" sz="2400" dirty="0"/>
              <a:t>не удается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65863"/>
            <a:ext cx="9136063" cy="5921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/>
              <a:t>Обученность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1990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150813" y="784225"/>
            <a:ext cx="8513762" cy="5280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3200" dirty="0"/>
              <a:t>У дошкольников учитель-дефектолог оценивает: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</a:t>
            </a:r>
            <a:r>
              <a:rPr lang="ru-RU" sz="3200" dirty="0" err="1"/>
              <a:t>сформированность</a:t>
            </a:r>
            <a:r>
              <a:rPr lang="ru-RU" sz="3200" dirty="0"/>
              <a:t> элементарных математических представлений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уровень развития конструктивной деятельности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уровень развития мыслительных операций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уровень развития представлений об окружающем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18188"/>
            <a:ext cx="9144000" cy="10398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Содержание пакетов дефектолога составляют методики, известные в практике обследования детей с нарушениями развития, широко используемые в коррекционной педагогики и специальной психологии, в том числе в деятельности ПМПК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50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1938" y="700088"/>
            <a:ext cx="8532812" cy="74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	</a:t>
            </a:r>
            <a:r>
              <a:rPr lang="ru-RU" sz="1600" dirty="0"/>
              <a:t>Психолого-педагогическая диагностика развития детей раннего и дошкольного возраста (Е.А. </a:t>
            </a:r>
            <a:r>
              <a:rPr lang="ru-RU" sz="1600" dirty="0" err="1"/>
              <a:t>Стребелева</a:t>
            </a:r>
            <a:r>
              <a:rPr lang="ru-RU" sz="1600" dirty="0"/>
              <a:t>, Ю.А. </a:t>
            </a:r>
            <a:r>
              <a:rPr lang="ru-RU" sz="1600" dirty="0" err="1"/>
              <a:t>Разенкова</a:t>
            </a:r>
            <a:r>
              <a:rPr lang="ru-RU" sz="1600" dirty="0"/>
              <a:t>, Н.Д. </a:t>
            </a:r>
            <a:r>
              <a:rPr lang="ru-RU" sz="1600" dirty="0" err="1"/>
              <a:t>Шматко</a:t>
            </a:r>
            <a:r>
              <a:rPr lang="ru-RU" sz="1600" dirty="0"/>
              <a:t>, </a:t>
            </a:r>
          </a:p>
          <a:p>
            <a:pPr algn="ctr" eaLnBrk="1" hangingPunct="1">
              <a:defRPr/>
            </a:pPr>
            <a:r>
              <a:rPr lang="ru-RU" sz="1600" dirty="0"/>
              <a:t>Г.А. Мишина, А.Н. Орлова, 2005)</a:t>
            </a:r>
          </a:p>
        </p:txBody>
      </p: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2392363"/>
            <a:ext cx="8532812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3386138"/>
            <a:ext cx="85455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4797425"/>
            <a:ext cx="8545512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938" y="1536700"/>
            <a:ext cx="8532812" cy="803275"/>
          </a:xfrm>
          <a:noFill/>
        </p:spPr>
      </p:pic>
      <p:sp>
        <p:nvSpPr>
          <p:cNvPr id="6156" name="TextBox 18"/>
          <p:cNvSpPr txBox="1">
            <a:spLocks noChangeArrowheads="1"/>
          </p:cNvSpPr>
          <p:nvPr/>
        </p:nvSpPr>
        <p:spPr bwMode="auto">
          <a:xfrm>
            <a:off x="249238" y="1590675"/>
            <a:ext cx="78501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	</a:t>
            </a:r>
            <a:r>
              <a:rPr lang="ru-RU" altLang="ru-RU" sz="1600">
                <a:solidFill>
                  <a:schemeClr val="bg1"/>
                </a:solidFill>
              </a:rPr>
              <a:t>Отбор детей в специальные дошкольные учреждения (А.А. Венгер, Г.Л. Выгодская, Э.И. Леонгард, 1972 )</a:t>
            </a:r>
          </a:p>
        </p:txBody>
      </p: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914400" y="2465388"/>
            <a:ext cx="7042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Практический материал для психолого-педагогического обследования детей (С.Д. Забрамная, О.В Боровик, 2002)</a:t>
            </a:r>
          </a:p>
        </p:txBody>
      </p:sp>
      <p:sp>
        <p:nvSpPr>
          <p:cNvPr id="6158" name="TextBox 20"/>
          <p:cNvSpPr txBox="1">
            <a:spLocks noChangeArrowheads="1"/>
          </p:cNvSpPr>
          <p:nvPr/>
        </p:nvSpPr>
        <p:spPr bwMode="auto">
          <a:xfrm>
            <a:off x="992188" y="3421063"/>
            <a:ext cx="70421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Психолого-педагогическая диагностика умственного развития детей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 (С.Д. Забрамная, 1995)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Знаете ли Вы нас? (Методические  рекомендации для изучения детей с умеренной и тяжелой умственной отсталостью),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(Забрамная С. Д.,   Исаева Т. Н. 2012)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600">
              <a:solidFill>
                <a:schemeClr val="bg1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bg1"/>
              </a:solidFill>
            </a:endParaRPr>
          </a:p>
        </p:txBody>
      </p:sp>
      <p:sp>
        <p:nvSpPr>
          <p:cNvPr id="6159" name="TextBox 21"/>
          <p:cNvSpPr txBox="1">
            <a:spLocks noChangeArrowheads="1"/>
          </p:cNvSpPr>
          <p:nvPr/>
        </p:nvSpPr>
        <p:spPr bwMode="auto">
          <a:xfrm>
            <a:off x="914400" y="4827588"/>
            <a:ext cx="7197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Психодиагностический комплекс методик для определения уровня развития познавательной деятельности младших школьников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</a:rPr>
              <a:t>(Л.И. Переслени,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6265863"/>
            <a:ext cx="9136063" cy="5921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/>
              <a:t>Обученность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014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150813" y="784225"/>
            <a:ext cx="8513762" cy="5280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3200" dirty="0"/>
              <a:t>У школьников: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учебные навыки и УУД (базовые учебные действия)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осознанность восприятия учебного материала (понимание и употребление изучаемых категорий – состав слова, члены предложения, части речи и </a:t>
            </a:r>
            <a:r>
              <a:rPr lang="ru-RU" sz="3200" dirty="0" err="1"/>
              <a:t>тд</a:t>
            </a:r>
            <a:r>
              <a:rPr lang="ru-RU" sz="3200" dirty="0"/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200" dirty="0"/>
              <a:t>- навыки социальной (жизненной) компетентности в соответствии со Стандартом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78513"/>
            <a:ext cx="9144000" cy="9794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Характер нарушения и степень недостаточности</a:t>
            </a:r>
          </a:p>
          <a:p>
            <a:pPr algn="ctr">
              <a:defRPr/>
            </a:pPr>
            <a:r>
              <a:rPr lang="ru-RU" sz="2800" b="1" dirty="0"/>
              <a:t>Определение специальных образовательных условий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4038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КЕЙС СЛУЧАЯ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0466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ru-RU" altLang="ru-RU" sz="1600" dirty="0" smtClean="0"/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000" dirty="0" smtClean="0"/>
              <a:t>Анамнез, жалобы проблемы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Психофизические особенности	ребенка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Анамнестический критерий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Наиболее часто выставляемый клинический  (нозологический) диагноз/диагнозы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Характер поведения ребенка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Регуляция деятельности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Социально-эмоциональная </a:t>
            </a:r>
            <a:r>
              <a:rPr lang="ru-RU" altLang="ru-RU" sz="2400" b="1" dirty="0" err="1" smtClean="0"/>
              <a:t>адаптированность</a:t>
            </a:r>
            <a:endParaRPr lang="ru-RU" altLang="ru-RU" sz="24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Коммуникативная активность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Речевая деятельность и языковые средства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Когнитивные особенности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Необходимая помощь 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Обучаемость	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err="1" smtClean="0"/>
              <a:t>Обученность</a:t>
            </a:r>
            <a:r>
              <a:rPr lang="ru-RU" altLang="ru-RU" sz="2400" b="1" dirty="0" smtClean="0"/>
              <a:t> ребенка	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2000" dirty="0" smtClean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5061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КЕЙС СЛУЧАЯ</a:t>
            </a:r>
          </a:p>
        </p:txBody>
      </p:sp>
      <p:sp>
        <p:nvSpPr>
          <p:cNvPr id="27655" name="Содержимое 11"/>
          <p:cNvSpPr>
            <a:spLocks noGrp="1"/>
          </p:cNvSpPr>
          <p:nvPr>
            <p:ph idx="1"/>
          </p:nvPr>
        </p:nvSpPr>
        <p:spPr>
          <a:xfrm>
            <a:off x="285750" y="866775"/>
            <a:ext cx="8513763" cy="59118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000" dirty="0" smtClean="0"/>
              <a:t>Анамнез, жалобы проблемы</a:t>
            </a:r>
            <a:endParaRPr lang="ru-RU" altLang="ru-RU" sz="2000" dirty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Ребенок 7 летнего возраста, поступающий в первый класс. В анамнезе ПЭП, мышечная дистония. Наблюдение у невролога до года. Речевое развитие с задержкой.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Со слов мамы – медленно думает, надо повторять много раз, чтобы понял, заучиваем все, но потом спрашиваешь, а он не знает, когда что-то объясняет не может подобрать слова или коряво говорит фразу.  В детском саду не очень жаловались, но говорили, что слабее других.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/>
              <a:t>Из характеристики – Посещал массовую группу. Программные знания усвоил частично, счет в пределах 10 с соотнесением количества, обратный с подсказкой. Состав числа доступен с использованием счетного материала. Представления об окружающем неполные, словарь ограничен. Отмечается фонетико-фонематическое недоразвитие, нарушение лексико-грамматического строя речи, недоразвитие связной речи. Испытывает трудности установления причинно-следственных зависимостей, цвета знает, называет, представление о форме сформированы частично, трудности номинации. Сравнение группы двух множеств выполняет соотнесением количества. При выделении 4-го лишнего соскальзывает на формальный признак. Обобщение недостаточное. Может работать самостоятельно непродолжительное время, нуждается в контроле, часто отвлекается, требует привлечение внимания. Требования дисциплины в целом соблюдает во время игры, прогулки, режимных моментах. Во время занятий быстро устает, отвлекает других, привлечь в этот момент внимание не удается. Может встать с места и ходить по группе.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2000" dirty="0" smtClean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414963"/>
            <a:ext cx="9144000" cy="14430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1600" b="1" i="1" dirty="0"/>
          </a:p>
          <a:p>
            <a:pPr algn="ctr">
              <a:defRPr/>
            </a:pPr>
            <a:endParaRPr lang="ru-RU" altLang="ru-RU" sz="1600" b="1" i="1" dirty="0"/>
          </a:p>
          <a:p>
            <a:pPr algn="ctr">
              <a:defRPr/>
            </a:pPr>
            <a:r>
              <a:rPr lang="ru-RU" sz="5400" dirty="0"/>
              <a:t>СПАСИБО ЗА ВНИМАНИЕ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608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pic>
        <p:nvPicPr>
          <p:cNvPr id="46087" name="Picture 2" descr="C:\Users\1\Desktop\2356_html_5d83173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0813" y="784225"/>
            <a:ext cx="6159500" cy="4595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854700"/>
            <a:ext cx="9144000" cy="10033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sz="1600" smtClean="0">
                <a:solidFill>
                  <a:srgbClr val="FFFFFF"/>
                </a:solidFill>
              </a:rPr>
              <a:t>Психолого-педагогическая диагностика базируется на теоретических представлениях об аномальном развитии. Эти представления отражены в трудах Л. С. Выготского, В. И. Лубовского, В. В. Лебединского и др.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174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7175" name="Содержимое 11"/>
          <p:cNvSpPr>
            <a:spLocks noGrp="1"/>
          </p:cNvSpPr>
          <p:nvPr>
            <p:ph idx="1"/>
          </p:nvPr>
        </p:nvSpPr>
        <p:spPr>
          <a:xfrm>
            <a:off x="285750" y="1425575"/>
            <a:ext cx="5319713" cy="42751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400" smtClean="0"/>
              <a:t>   Дефектологическая диагностика специалиста ПМПК основывается на ряде принципов, сформулированных ведущими специалистами в области коррекционной педагогики специальной психологии, патопсихологии и психодиагностики нарушенного развития (В. И. Лубовский, Т. В. Розанова, Б.В. Зейгарник, С. Я. Рубинштейн, И.А. Коробейников, С. Д. Забрамная, И.Ю. Левченко, О.Н. Усанова, Е.А Стребелева, Е.М. Мастюкова  и др.).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ru-RU" altLang="ru-RU" sz="240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249238" y="0"/>
            <a:ext cx="795337" cy="700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МКФ</a:t>
            </a: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5656263" y="1004888"/>
            <a:ext cx="31718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endParaRPr lang="ru-RU" altLang="ru-RU" sz="2400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656263" y="996950"/>
            <a:ext cx="33099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2400" b="1"/>
              <a:t>Комплексное изучение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2400" b="1"/>
              <a:t>Системный подход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2400" b="1"/>
              <a:t>Динамический подход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2400" b="1"/>
              <a:t>Выявление и учёт потенциальных возможностей ребёнка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2400" b="1"/>
              <a:t> Качественный анализ результатов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ru-RU" altLang="ru-RU" sz="2400" b="1"/>
              <a:t>Единство диагностики и коррекции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47700" y="846138"/>
            <a:ext cx="3425825" cy="579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Выбор диагностических методик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34025" y="914400"/>
            <a:ext cx="130175" cy="445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772150"/>
            <a:ext cx="9144000" cy="10858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ru-RU" altLang="ru-RU" smtClean="0">
                <a:solidFill>
                  <a:srgbClr val="FFFFFF"/>
                </a:solidFill>
                <a:cs typeface="Arial" pitchFamily="34" charset="0"/>
              </a:rPr>
              <a:t>Качественный анализ результатов психодиагностического изучения ребенка включает следующие параметры:</a:t>
            </a:r>
            <a:endParaRPr lang="ru-RU" altLang="ru-RU" smtClean="0">
              <a:cs typeface="Arial" pitchFamily="34" charset="0"/>
            </a:endParaRPr>
          </a:p>
          <a:p>
            <a:pPr algn="ctr">
              <a:defRPr/>
            </a:pPr>
            <a:endParaRPr lang="ru-RU" altLang="ru-RU" sz="320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198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8199" name="Содержимое 11"/>
          <p:cNvSpPr>
            <a:spLocks noGrp="1"/>
          </p:cNvSpPr>
          <p:nvPr>
            <p:ph idx="4294967295"/>
          </p:nvPr>
        </p:nvSpPr>
        <p:spPr>
          <a:xfrm>
            <a:off x="285750" y="819150"/>
            <a:ext cx="8513763" cy="4927600"/>
          </a:xfrm>
        </p:spPr>
        <p:txBody>
          <a:bodyPr/>
          <a:lstStyle/>
          <a:p>
            <a:pPr algn="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  <p:pic>
        <p:nvPicPr>
          <p:cNvPr id="820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2368550"/>
            <a:ext cx="2122487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Freeform 26"/>
          <p:cNvSpPr>
            <a:spLocks/>
          </p:cNvSpPr>
          <p:nvPr/>
        </p:nvSpPr>
        <p:spPr bwMode="gray">
          <a:xfrm rot="-7313508">
            <a:off x="3589338" y="1927225"/>
            <a:ext cx="2465388" cy="769937"/>
          </a:xfrm>
          <a:custGeom>
            <a:avLst/>
            <a:gdLst>
              <a:gd name="T0" fmla="*/ 2147483646 w 1717"/>
              <a:gd name="T1" fmla="*/ 2147483646 h 484"/>
              <a:gd name="T2" fmla="*/ 2147483646 w 1717"/>
              <a:gd name="T3" fmla="*/ 2147483646 h 484"/>
              <a:gd name="T4" fmla="*/ 2147483646 w 1717"/>
              <a:gd name="T5" fmla="*/ 2147483646 h 484"/>
              <a:gd name="T6" fmla="*/ 2147483646 w 1717"/>
              <a:gd name="T7" fmla="*/ 2147483646 h 484"/>
              <a:gd name="T8" fmla="*/ 2147483646 w 1717"/>
              <a:gd name="T9" fmla="*/ 2147483646 h 484"/>
              <a:gd name="T10" fmla="*/ 2147483646 w 1717"/>
              <a:gd name="T11" fmla="*/ 2147483646 h 484"/>
              <a:gd name="T12" fmla="*/ 2147483646 w 1717"/>
              <a:gd name="T13" fmla="*/ 2147483646 h 484"/>
              <a:gd name="T14" fmla="*/ 2147483646 w 1717"/>
              <a:gd name="T15" fmla="*/ 2147483646 h 484"/>
              <a:gd name="T16" fmla="*/ 2147483646 w 1717"/>
              <a:gd name="T17" fmla="*/ 2147483646 h 484"/>
              <a:gd name="T18" fmla="*/ 2147483646 w 1717"/>
              <a:gd name="T19" fmla="*/ 2147483646 h 484"/>
              <a:gd name="T20" fmla="*/ 2147483646 w 1717"/>
              <a:gd name="T21" fmla="*/ 2147483646 h 484"/>
              <a:gd name="T22" fmla="*/ 2147483646 w 1717"/>
              <a:gd name="T23" fmla="*/ 2147483646 h 484"/>
              <a:gd name="T24" fmla="*/ 2147483646 w 1717"/>
              <a:gd name="T25" fmla="*/ 2147483646 h 484"/>
              <a:gd name="T26" fmla="*/ 2147483646 w 1717"/>
              <a:gd name="T27" fmla="*/ 2147483646 h 484"/>
              <a:gd name="T28" fmla="*/ 2147483646 w 1717"/>
              <a:gd name="T29" fmla="*/ 2147483646 h 484"/>
              <a:gd name="T30" fmla="*/ 2147483646 w 1717"/>
              <a:gd name="T31" fmla="*/ 2147483646 h 484"/>
              <a:gd name="T32" fmla="*/ 2147483646 w 1717"/>
              <a:gd name="T33" fmla="*/ 2147483646 h 484"/>
              <a:gd name="T34" fmla="*/ 0 w 1717"/>
              <a:gd name="T35" fmla="*/ 0 h 484"/>
              <a:gd name="T36" fmla="*/ 2147483646 w 1717"/>
              <a:gd name="T37" fmla="*/ 2147483646 h 484"/>
              <a:gd name="T38" fmla="*/ 2147483646 w 1717"/>
              <a:gd name="T39" fmla="*/ 2147483646 h 484"/>
              <a:gd name="T40" fmla="*/ 2147483646 w 1717"/>
              <a:gd name="T41" fmla="*/ 2147483646 h 484"/>
              <a:gd name="T42" fmla="*/ 2147483646 w 1717"/>
              <a:gd name="T43" fmla="*/ 2147483646 h 484"/>
              <a:gd name="T44" fmla="*/ 2147483646 w 1717"/>
              <a:gd name="T45" fmla="*/ 2147483646 h 484"/>
              <a:gd name="T46" fmla="*/ 2147483646 w 1717"/>
              <a:gd name="T47" fmla="*/ 2147483646 h 484"/>
              <a:gd name="T48" fmla="*/ 2147483646 w 1717"/>
              <a:gd name="T49" fmla="*/ 2147483646 h 484"/>
              <a:gd name="T50" fmla="*/ 2147483646 w 1717"/>
              <a:gd name="T51" fmla="*/ 2147483646 h 484"/>
              <a:gd name="T52" fmla="*/ 2147483646 w 1717"/>
              <a:gd name="T53" fmla="*/ 2147483646 h 484"/>
              <a:gd name="T54" fmla="*/ 2147483646 w 1717"/>
              <a:gd name="T55" fmla="*/ 2147483646 h 484"/>
              <a:gd name="T56" fmla="*/ 2147483646 w 1717"/>
              <a:gd name="T57" fmla="*/ 2147483646 h 484"/>
              <a:gd name="T58" fmla="*/ 2147483646 w 1717"/>
              <a:gd name="T59" fmla="*/ 2147483646 h 484"/>
              <a:gd name="T60" fmla="*/ 2147483646 w 1717"/>
              <a:gd name="T61" fmla="*/ 2147483646 h 484"/>
              <a:gd name="T62" fmla="*/ 2147483646 w 1717"/>
              <a:gd name="T63" fmla="*/ 2147483646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66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/>
          <a:lstStyle/>
          <a:p>
            <a:endParaRPr lang="ru-RU"/>
          </a:p>
        </p:txBody>
      </p:sp>
      <p:sp>
        <p:nvSpPr>
          <p:cNvPr id="8202" name="Freeform 25"/>
          <p:cNvSpPr>
            <a:spLocks/>
          </p:cNvSpPr>
          <p:nvPr/>
        </p:nvSpPr>
        <p:spPr bwMode="gray">
          <a:xfrm rot="10800000">
            <a:off x="2570163" y="1847850"/>
            <a:ext cx="2466975" cy="769938"/>
          </a:xfrm>
          <a:custGeom>
            <a:avLst/>
            <a:gdLst>
              <a:gd name="T0" fmla="*/ 2147483646 w 1717"/>
              <a:gd name="T1" fmla="*/ 2147483646 h 484"/>
              <a:gd name="T2" fmla="*/ 2147483646 w 1717"/>
              <a:gd name="T3" fmla="*/ 2147483646 h 484"/>
              <a:gd name="T4" fmla="*/ 2147483646 w 1717"/>
              <a:gd name="T5" fmla="*/ 2147483646 h 484"/>
              <a:gd name="T6" fmla="*/ 2147483646 w 1717"/>
              <a:gd name="T7" fmla="*/ 2147483646 h 484"/>
              <a:gd name="T8" fmla="*/ 2147483646 w 1717"/>
              <a:gd name="T9" fmla="*/ 2147483646 h 484"/>
              <a:gd name="T10" fmla="*/ 2147483646 w 1717"/>
              <a:gd name="T11" fmla="*/ 2147483646 h 484"/>
              <a:gd name="T12" fmla="*/ 2147483646 w 1717"/>
              <a:gd name="T13" fmla="*/ 2147483646 h 484"/>
              <a:gd name="T14" fmla="*/ 2147483646 w 1717"/>
              <a:gd name="T15" fmla="*/ 2147483646 h 484"/>
              <a:gd name="T16" fmla="*/ 2147483646 w 1717"/>
              <a:gd name="T17" fmla="*/ 2147483646 h 484"/>
              <a:gd name="T18" fmla="*/ 2147483646 w 1717"/>
              <a:gd name="T19" fmla="*/ 2147483646 h 484"/>
              <a:gd name="T20" fmla="*/ 2147483646 w 1717"/>
              <a:gd name="T21" fmla="*/ 2147483646 h 484"/>
              <a:gd name="T22" fmla="*/ 2147483646 w 1717"/>
              <a:gd name="T23" fmla="*/ 2147483646 h 484"/>
              <a:gd name="T24" fmla="*/ 2147483646 w 1717"/>
              <a:gd name="T25" fmla="*/ 2147483646 h 484"/>
              <a:gd name="T26" fmla="*/ 2147483646 w 1717"/>
              <a:gd name="T27" fmla="*/ 2147483646 h 484"/>
              <a:gd name="T28" fmla="*/ 2147483646 w 1717"/>
              <a:gd name="T29" fmla="*/ 2147483646 h 484"/>
              <a:gd name="T30" fmla="*/ 2147483646 w 1717"/>
              <a:gd name="T31" fmla="*/ 2147483646 h 484"/>
              <a:gd name="T32" fmla="*/ 2147483646 w 1717"/>
              <a:gd name="T33" fmla="*/ 2147483646 h 484"/>
              <a:gd name="T34" fmla="*/ 0 w 1717"/>
              <a:gd name="T35" fmla="*/ 0 h 484"/>
              <a:gd name="T36" fmla="*/ 2147483646 w 1717"/>
              <a:gd name="T37" fmla="*/ 2147483646 h 484"/>
              <a:gd name="T38" fmla="*/ 2147483646 w 1717"/>
              <a:gd name="T39" fmla="*/ 2147483646 h 484"/>
              <a:gd name="T40" fmla="*/ 2147483646 w 1717"/>
              <a:gd name="T41" fmla="*/ 2147483646 h 484"/>
              <a:gd name="T42" fmla="*/ 2147483646 w 1717"/>
              <a:gd name="T43" fmla="*/ 2147483646 h 484"/>
              <a:gd name="T44" fmla="*/ 2147483646 w 1717"/>
              <a:gd name="T45" fmla="*/ 2147483646 h 484"/>
              <a:gd name="T46" fmla="*/ 2147483646 w 1717"/>
              <a:gd name="T47" fmla="*/ 2147483646 h 484"/>
              <a:gd name="T48" fmla="*/ 2147483646 w 1717"/>
              <a:gd name="T49" fmla="*/ 2147483646 h 484"/>
              <a:gd name="T50" fmla="*/ 2147483646 w 1717"/>
              <a:gd name="T51" fmla="*/ 2147483646 h 484"/>
              <a:gd name="T52" fmla="*/ 2147483646 w 1717"/>
              <a:gd name="T53" fmla="*/ 2147483646 h 484"/>
              <a:gd name="T54" fmla="*/ 2147483646 w 1717"/>
              <a:gd name="T55" fmla="*/ 2147483646 h 484"/>
              <a:gd name="T56" fmla="*/ 2147483646 w 1717"/>
              <a:gd name="T57" fmla="*/ 2147483646 h 484"/>
              <a:gd name="T58" fmla="*/ 2147483646 w 1717"/>
              <a:gd name="T59" fmla="*/ 2147483646 h 484"/>
              <a:gd name="T60" fmla="*/ 2147483646 w 1717"/>
              <a:gd name="T61" fmla="*/ 2147483646 h 484"/>
              <a:gd name="T62" fmla="*/ 2147483646 w 1717"/>
              <a:gd name="T63" fmla="*/ 2147483646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Freeform 23"/>
          <p:cNvSpPr>
            <a:spLocks/>
          </p:cNvSpPr>
          <p:nvPr/>
        </p:nvSpPr>
        <p:spPr bwMode="gray">
          <a:xfrm rot="6141993">
            <a:off x="1817688" y="3200400"/>
            <a:ext cx="2465388" cy="769937"/>
          </a:xfrm>
          <a:custGeom>
            <a:avLst/>
            <a:gdLst>
              <a:gd name="T0" fmla="*/ 2147483646 w 1717"/>
              <a:gd name="T1" fmla="*/ 2147483646 h 484"/>
              <a:gd name="T2" fmla="*/ 2147483646 w 1717"/>
              <a:gd name="T3" fmla="*/ 2147483646 h 484"/>
              <a:gd name="T4" fmla="*/ 2147483646 w 1717"/>
              <a:gd name="T5" fmla="*/ 2147483646 h 484"/>
              <a:gd name="T6" fmla="*/ 2147483646 w 1717"/>
              <a:gd name="T7" fmla="*/ 2147483646 h 484"/>
              <a:gd name="T8" fmla="*/ 2147483646 w 1717"/>
              <a:gd name="T9" fmla="*/ 2147483646 h 484"/>
              <a:gd name="T10" fmla="*/ 2147483646 w 1717"/>
              <a:gd name="T11" fmla="*/ 2147483646 h 484"/>
              <a:gd name="T12" fmla="*/ 2147483646 w 1717"/>
              <a:gd name="T13" fmla="*/ 2147483646 h 484"/>
              <a:gd name="T14" fmla="*/ 2147483646 w 1717"/>
              <a:gd name="T15" fmla="*/ 2147483646 h 484"/>
              <a:gd name="T16" fmla="*/ 2147483646 w 1717"/>
              <a:gd name="T17" fmla="*/ 2147483646 h 484"/>
              <a:gd name="T18" fmla="*/ 2147483646 w 1717"/>
              <a:gd name="T19" fmla="*/ 2147483646 h 484"/>
              <a:gd name="T20" fmla="*/ 2147483646 w 1717"/>
              <a:gd name="T21" fmla="*/ 2147483646 h 484"/>
              <a:gd name="T22" fmla="*/ 2147483646 w 1717"/>
              <a:gd name="T23" fmla="*/ 2147483646 h 484"/>
              <a:gd name="T24" fmla="*/ 2147483646 w 1717"/>
              <a:gd name="T25" fmla="*/ 2147483646 h 484"/>
              <a:gd name="T26" fmla="*/ 2147483646 w 1717"/>
              <a:gd name="T27" fmla="*/ 2147483646 h 484"/>
              <a:gd name="T28" fmla="*/ 2147483646 w 1717"/>
              <a:gd name="T29" fmla="*/ 2147483646 h 484"/>
              <a:gd name="T30" fmla="*/ 2147483646 w 1717"/>
              <a:gd name="T31" fmla="*/ 2147483646 h 484"/>
              <a:gd name="T32" fmla="*/ 2147483646 w 1717"/>
              <a:gd name="T33" fmla="*/ 2147483646 h 484"/>
              <a:gd name="T34" fmla="*/ 0 w 1717"/>
              <a:gd name="T35" fmla="*/ 0 h 484"/>
              <a:gd name="T36" fmla="*/ 2147483646 w 1717"/>
              <a:gd name="T37" fmla="*/ 2147483646 h 484"/>
              <a:gd name="T38" fmla="*/ 2147483646 w 1717"/>
              <a:gd name="T39" fmla="*/ 2147483646 h 484"/>
              <a:gd name="T40" fmla="*/ 2147483646 w 1717"/>
              <a:gd name="T41" fmla="*/ 2147483646 h 484"/>
              <a:gd name="T42" fmla="*/ 2147483646 w 1717"/>
              <a:gd name="T43" fmla="*/ 2147483646 h 484"/>
              <a:gd name="T44" fmla="*/ 2147483646 w 1717"/>
              <a:gd name="T45" fmla="*/ 2147483646 h 484"/>
              <a:gd name="T46" fmla="*/ 2147483646 w 1717"/>
              <a:gd name="T47" fmla="*/ 2147483646 h 484"/>
              <a:gd name="T48" fmla="*/ 2147483646 w 1717"/>
              <a:gd name="T49" fmla="*/ 2147483646 h 484"/>
              <a:gd name="T50" fmla="*/ 2147483646 w 1717"/>
              <a:gd name="T51" fmla="*/ 2147483646 h 484"/>
              <a:gd name="T52" fmla="*/ 2147483646 w 1717"/>
              <a:gd name="T53" fmla="*/ 2147483646 h 484"/>
              <a:gd name="T54" fmla="*/ 2147483646 w 1717"/>
              <a:gd name="T55" fmla="*/ 2147483646 h 484"/>
              <a:gd name="T56" fmla="*/ 2147483646 w 1717"/>
              <a:gd name="T57" fmla="*/ 2147483646 h 484"/>
              <a:gd name="T58" fmla="*/ 2147483646 w 1717"/>
              <a:gd name="T59" fmla="*/ 2147483646 h 484"/>
              <a:gd name="T60" fmla="*/ 2147483646 w 1717"/>
              <a:gd name="T61" fmla="*/ 2147483646 h 484"/>
              <a:gd name="T62" fmla="*/ 2147483646 w 1717"/>
              <a:gd name="T63" fmla="*/ 2147483646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Freeform 22"/>
          <p:cNvSpPr>
            <a:spLocks/>
          </p:cNvSpPr>
          <p:nvPr/>
        </p:nvSpPr>
        <p:spPr bwMode="gray">
          <a:xfrm rot="999199">
            <a:off x="3030538" y="4325938"/>
            <a:ext cx="2466975" cy="771525"/>
          </a:xfrm>
          <a:custGeom>
            <a:avLst/>
            <a:gdLst>
              <a:gd name="T0" fmla="*/ 2147483646 w 1717"/>
              <a:gd name="T1" fmla="*/ 2147483646 h 484"/>
              <a:gd name="T2" fmla="*/ 2147483646 w 1717"/>
              <a:gd name="T3" fmla="*/ 2147483646 h 484"/>
              <a:gd name="T4" fmla="*/ 2147483646 w 1717"/>
              <a:gd name="T5" fmla="*/ 2147483646 h 484"/>
              <a:gd name="T6" fmla="*/ 2147483646 w 1717"/>
              <a:gd name="T7" fmla="*/ 2147483646 h 484"/>
              <a:gd name="T8" fmla="*/ 2147483646 w 1717"/>
              <a:gd name="T9" fmla="*/ 2147483646 h 484"/>
              <a:gd name="T10" fmla="*/ 2147483646 w 1717"/>
              <a:gd name="T11" fmla="*/ 2147483646 h 484"/>
              <a:gd name="T12" fmla="*/ 2147483646 w 1717"/>
              <a:gd name="T13" fmla="*/ 2147483646 h 484"/>
              <a:gd name="T14" fmla="*/ 2147483646 w 1717"/>
              <a:gd name="T15" fmla="*/ 2147483646 h 484"/>
              <a:gd name="T16" fmla="*/ 2147483646 w 1717"/>
              <a:gd name="T17" fmla="*/ 2147483646 h 484"/>
              <a:gd name="T18" fmla="*/ 2147483646 w 1717"/>
              <a:gd name="T19" fmla="*/ 2147483646 h 484"/>
              <a:gd name="T20" fmla="*/ 2147483646 w 1717"/>
              <a:gd name="T21" fmla="*/ 2147483646 h 484"/>
              <a:gd name="T22" fmla="*/ 2147483646 w 1717"/>
              <a:gd name="T23" fmla="*/ 2147483646 h 484"/>
              <a:gd name="T24" fmla="*/ 2147483646 w 1717"/>
              <a:gd name="T25" fmla="*/ 2147483646 h 484"/>
              <a:gd name="T26" fmla="*/ 2147483646 w 1717"/>
              <a:gd name="T27" fmla="*/ 2147483646 h 484"/>
              <a:gd name="T28" fmla="*/ 2147483646 w 1717"/>
              <a:gd name="T29" fmla="*/ 2147483646 h 484"/>
              <a:gd name="T30" fmla="*/ 2147483646 w 1717"/>
              <a:gd name="T31" fmla="*/ 2147483646 h 484"/>
              <a:gd name="T32" fmla="*/ 2147483646 w 1717"/>
              <a:gd name="T33" fmla="*/ 2147483646 h 484"/>
              <a:gd name="T34" fmla="*/ 0 w 1717"/>
              <a:gd name="T35" fmla="*/ 0 h 484"/>
              <a:gd name="T36" fmla="*/ 2147483646 w 1717"/>
              <a:gd name="T37" fmla="*/ 2147483646 h 484"/>
              <a:gd name="T38" fmla="*/ 2147483646 w 1717"/>
              <a:gd name="T39" fmla="*/ 2147483646 h 484"/>
              <a:gd name="T40" fmla="*/ 2147483646 w 1717"/>
              <a:gd name="T41" fmla="*/ 2147483646 h 484"/>
              <a:gd name="T42" fmla="*/ 2147483646 w 1717"/>
              <a:gd name="T43" fmla="*/ 2147483646 h 484"/>
              <a:gd name="T44" fmla="*/ 2147483646 w 1717"/>
              <a:gd name="T45" fmla="*/ 2147483646 h 484"/>
              <a:gd name="T46" fmla="*/ 2147483646 w 1717"/>
              <a:gd name="T47" fmla="*/ 2147483646 h 484"/>
              <a:gd name="T48" fmla="*/ 2147483646 w 1717"/>
              <a:gd name="T49" fmla="*/ 2147483646 h 484"/>
              <a:gd name="T50" fmla="*/ 2147483646 w 1717"/>
              <a:gd name="T51" fmla="*/ 2147483646 h 484"/>
              <a:gd name="T52" fmla="*/ 2147483646 w 1717"/>
              <a:gd name="T53" fmla="*/ 2147483646 h 484"/>
              <a:gd name="T54" fmla="*/ 2147483646 w 1717"/>
              <a:gd name="T55" fmla="*/ 2147483646 h 484"/>
              <a:gd name="T56" fmla="*/ 2147483646 w 1717"/>
              <a:gd name="T57" fmla="*/ 2147483646 h 484"/>
              <a:gd name="T58" fmla="*/ 2147483646 w 1717"/>
              <a:gd name="T59" fmla="*/ 2147483646 h 484"/>
              <a:gd name="T60" fmla="*/ 2147483646 w 1717"/>
              <a:gd name="T61" fmla="*/ 2147483646 h 484"/>
              <a:gd name="T62" fmla="*/ 2147483646 w 1717"/>
              <a:gd name="T63" fmla="*/ 2147483646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Freeform 27"/>
          <p:cNvSpPr>
            <a:spLocks/>
          </p:cNvSpPr>
          <p:nvPr/>
        </p:nvSpPr>
        <p:spPr bwMode="gray">
          <a:xfrm rot="-1469350">
            <a:off x="4579938" y="3654425"/>
            <a:ext cx="2466975" cy="771525"/>
          </a:xfrm>
          <a:custGeom>
            <a:avLst/>
            <a:gdLst>
              <a:gd name="T0" fmla="*/ 2147483646 w 1717"/>
              <a:gd name="T1" fmla="*/ 2147483646 h 484"/>
              <a:gd name="T2" fmla="*/ 2147483646 w 1717"/>
              <a:gd name="T3" fmla="*/ 2147483646 h 484"/>
              <a:gd name="T4" fmla="*/ 2147483646 w 1717"/>
              <a:gd name="T5" fmla="*/ 2147483646 h 484"/>
              <a:gd name="T6" fmla="*/ 2147483646 w 1717"/>
              <a:gd name="T7" fmla="*/ 2147483646 h 484"/>
              <a:gd name="T8" fmla="*/ 2147483646 w 1717"/>
              <a:gd name="T9" fmla="*/ 2147483646 h 484"/>
              <a:gd name="T10" fmla="*/ 2147483646 w 1717"/>
              <a:gd name="T11" fmla="*/ 2147483646 h 484"/>
              <a:gd name="T12" fmla="*/ 2147483646 w 1717"/>
              <a:gd name="T13" fmla="*/ 2147483646 h 484"/>
              <a:gd name="T14" fmla="*/ 2147483646 w 1717"/>
              <a:gd name="T15" fmla="*/ 2147483646 h 484"/>
              <a:gd name="T16" fmla="*/ 2147483646 w 1717"/>
              <a:gd name="T17" fmla="*/ 2147483646 h 484"/>
              <a:gd name="T18" fmla="*/ 2147483646 w 1717"/>
              <a:gd name="T19" fmla="*/ 2147483646 h 484"/>
              <a:gd name="T20" fmla="*/ 2147483646 w 1717"/>
              <a:gd name="T21" fmla="*/ 2147483646 h 484"/>
              <a:gd name="T22" fmla="*/ 2147483646 w 1717"/>
              <a:gd name="T23" fmla="*/ 2147483646 h 484"/>
              <a:gd name="T24" fmla="*/ 2147483646 w 1717"/>
              <a:gd name="T25" fmla="*/ 2147483646 h 484"/>
              <a:gd name="T26" fmla="*/ 2147483646 w 1717"/>
              <a:gd name="T27" fmla="*/ 2147483646 h 484"/>
              <a:gd name="T28" fmla="*/ 2147483646 w 1717"/>
              <a:gd name="T29" fmla="*/ 2147483646 h 484"/>
              <a:gd name="T30" fmla="*/ 2147483646 w 1717"/>
              <a:gd name="T31" fmla="*/ 2147483646 h 484"/>
              <a:gd name="T32" fmla="*/ 2147483646 w 1717"/>
              <a:gd name="T33" fmla="*/ 2147483646 h 484"/>
              <a:gd name="T34" fmla="*/ 0 w 1717"/>
              <a:gd name="T35" fmla="*/ 0 h 484"/>
              <a:gd name="T36" fmla="*/ 2147483646 w 1717"/>
              <a:gd name="T37" fmla="*/ 2147483646 h 484"/>
              <a:gd name="T38" fmla="*/ 2147483646 w 1717"/>
              <a:gd name="T39" fmla="*/ 2147483646 h 484"/>
              <a:gd name="T40" fmla="*/ 2147483646 w 1717"/>
              <a:gd name="T41" fmla="*/ 2147483646 h 484"/>
              <a:gd name="T42" fmla="*/ 2147483646 w 1717"/>
              <a:gd name="T43" fmla="*/ 2147483646 h 484"/>
              <a:gd name="T44" fmla="*/ 2147483646 w 1717"/>
              <a:gd name="T45" fmla="*/ 2147483646 h 484"/>
              <a:gd name="T46" fmla="*/ 2147483646 w 1717"/>
              <a:gd name="T47" fmla="*/ 2147483646 h 484"/>
              <a:gd name="T48" fmla="*/ 2147483646 w 1717"/>
              <a:gd name="T49" fmla="*/ 2147483646 h 484"/>
              <a:gd name="T50" fmla="*/ 2147483646 w 1717"/>
              <a:gd name="T51" fmla="*/ 2147483646 h 484"/>
              <a:gd name="T52" fmla="*/ 2147483646 w 1717"/>
              <a:gd name="T53" fmla="*/ 2147483646 h 484"/>
              <a:gd name="T54" fmla="*/ 2147483646 w 1717"/>
              <a:gd name="T55" fmla="*/ 2147483646 h 484"/>
              <a:gd name="T56" fmla="*/ 2147483646 w 1717"/>
              <a:gd name="T57" fmla="*/ 2147483646 h 484"/>
              <a:gd name="T58" fmla="*/ 2147483646 w 1717"/>
              <a:gd name="T59" fmla="*/ 2147483646 h 484"/>
              <a:gd name="T60" fmla="*/ 2147483646 w 1717"/>
              <a:gd name="T61" fmla="*/ 2147483646 h 484"/>
              <a:gd name="T62" fmla="*/ 2147483646 w 1717"/>
              <a:gd name="T63" fmla="*/ 2147483646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Text Box 46"/>
          <p:cNvSpPr txBox="1">
            <a:spLocks noChangeArrowheads="1"/>
          </p:cNvSpPr>
          <p:nvPr/>
        </p:nvSpPr>
        <p:spPr bwMode="auto">
          <a:xfrm>
            <a:off x="1571625" y="825500"/>
            <a:ext cx="536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отношение к ситуации обследования и заданиям</a:t>
            </a:r>
            <a:endParaRPr lang="en-US" altLang="ru-RU" sz="1800"/>
          </a:p>
        </p:txBody>
      </p:sp>
      <p:sp>
        <p:nvSpPr>
          <p:cNvPr id="8207" name="Text Box 49"/>
          <p:cNvSpPr txBox="1">
            <a:spLocks noChangeArrowheads="1"/>
          </p:cNvSpPr>
          <p:nvPr/>
        </p:nvSpPr>
        <p:spPr bwMode="auto">
          <a:xfrm>
            <a:off x="0" y="1939925"/>
            <a:ext cx="24653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способы ориентации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в условиях заданий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и способы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выполнения заданий</a:t>
            </a:r>
            <a:endParaRPr lang="en-US" altLang="ru-RU" sz="1800"/>
          </a:p>
        </p:txBody>
      </p:sp>
      <p:sp>
        <p:nvSpPr>
          <p:cNvPr id="8208" name="Text Box 48"/>
          <p:cNvSpPr txBox="1">
            <a:spLocks noChangeArrowheads="1"/>
          </p:cNvSpPr>
          <p:nvPr/>
        </p:nvSpPr>
        <p:spPr bwMode="auto">
          <a:xfrm>
            <a:off x="239713" y="3616325"/>
            <a:ext cx="23082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соответствие действий ребёнка условиям задания, характеру диагнотического материала и инструкции</a:t>
            </a:r>
            <a:endParaRPr lang="en-US" altLang="ru-RU" sz="1800"/>
          </a:p>
        </p:txBody>
      </p:sp>
      <p:sp>
        <p:nvSpPr>
          <p:cNvPr id="8209" name="Text Box 43"/>
          <p:cNvSpPr txBox="1">
            <a:spLocks noChangeArrowheads="1"/>
          </p:cNvSpPr>
          <p:nvPr/>
        </p:nvSpPr>
        <p:spPr bwMode="auto">
          <a:xfrm>
            <a:off x="5762625" y="4535488"/>
            <a:ext cx="31035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отношение к результатам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своей деятельности,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критичность в оценке своих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достижений</a:t>
            </a:r>
            <a:endParaRPr lang="en-US" altLang="ru-RU" sz="1800"/>
          </a:p>
        </p:txBody>
      </p:sp>
      <p:sp>
        <p:nvSpPr>
          <p:cNvPr id="8210" name="Text Box 44"/>
          <p:cNvSpPr txBox="1">
            <a:spLocks noChangeArrowheads="1"/>
          </p:cNvSpPr>
          <p:nvPr/>
        </p:nvSpPr>
        <p:spPr bwMode="auto">
          <a:xfrm>
            <a:off x="5265738" y="1419225"/>
            <a:ext cx="3355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продуктивное использование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помощи взрослого</a:t>
            </a:r>
            <a:endParaRPr lang="en-US" altLang="ru-RU" sz="1800"/>
          </a:p>
        </p:txBody>
      </p:sp>
      <p:sp>
        <p:nvSpPr>
          <p:cNvPr id="8211" name="Freeform 23"/>
          <p:cNvSpPr>
            <a:spLocks/>
          </p:cNvSpPr>
          <p:nvPr/>
        </p:nvSpPr>
        <p:spPr bwMode="gray">
          <a:xfrm rot="-4407673">
            <a:off x="4586288" y="2857500"/>
            <a:ext cx="2465388" cy="769937"/>
          </a:xfrm>
          <a:custGeom>
            <a:avLst/>
            <a:gdLst>
              <a:gd name="T0" fmla="*/ 2147483646 w 1717"/>
              <a:gd name="T1" fmla="*/ 2147483646 h 484"/>
              <a:gd name="T2" fmla="*/ 2147483646 w 1717"/>
              <a:gd name="T3" fmla="*/ 2147483646 h 484"/>
              <a:gd name="T4" fmla="*/ 2147483646 w 1717"/>
              <a:gd name="T5" fmla="*/ 2147483646 h 484"/>
              <a:gd name="T6" fmla="*/ 2147483646 w 1717"/>
              <a:gd name="T7" fmla="*/ 2147483646 h 484"/>
              <a:gd name="T8" fmla="*/ 2147483646 w 1717"/>
              <a:gd name="T9" fmla="*/ 2147483646 h 484"/>
              <a:gd name="T10" fmla="*/ 2147483646 w 1717"/>
              <a:gd name="T11" fmla="*/ 2147483646 h 484"/>
              <a:gd name="T12" fmla="*/ 2147483646 w 1717"/>
              <a:gd name="T13" fmla="*/ 2147483646 h 484"/>
              <a:gd name="T14" fmla="*/ 2147483646 w 1717"/>
              <a:gd name="T15" fmla="*/ 2147483646 h 484"/>
              <a:gd name="T16" fmla="*/ 2147483646 w 1717"/>
              <a:gd name="T17" fmla="*/ 2147483646 h 484"/>
              <a:gd name="T18" fmla="*/ 2147483646 w 1717"/>
              <a:gd name="T19" fmla="*/ 2147483646 h 484"/>
              <a:gd name="T20" fmla="*/ 2147483646 w 1717"/>
              <a:gd name="T21" fmla="*/ 2147483646 h 484"/>
              <a:gd name="T22" fmla="*/ 2147483646 w 1717"/>
              <a:gd name="T23" fmla="*/ 2147483646 h 484"/>
              <a:gd name="T24" fmla="*/ 2147483646 w 1717"/>
              <a:gd name="T25" fmla="*/ 2147483646 h 484"/>
              <a:gd name="T26" fmla="*/ 2147483646 w 1717"/>
              <a:gd name="T27" fmla="*/ 2147483646 h 484"/>
              <a:gd name="T28" fmla="*/ 2147483646 w 1717"/>
              <a:gd name="T29" fmla="*/ 2147483646 h 484"/>
              <a:gd name="T30" fmla="*/ 2147483646 w 1717"/>
              <a:gd name="T31" fmla="*/ 2147483646 h 484"/>
              <a:gd name="T32" fmla="*/ 2147483646 w 1717"/>
              <a:gd name="T33" fmla="*/ 2147483646 h 484"/>
              <a:gd name="T34" fmla="*/ 0 w 1717"/>
              <a:gd name="T35" fmla="*/ 0 h 484"/>
              <a:gd name="T36" fmla="*/ 2147483646 w 1717"/>
              <a:gd name="T37" fmla="*/ 2147483646 h 484"/>
              <a:gd name="T38" fmla="*/ 2147483646 w 1717"/>
              <a:gd name="T39" fmla="*/ 2147483646 h 484"/>
              <a:gd name="T40" fmla="*/ 2147483646 w 1717"/>
              <a:gd name="T41" fmla="*/ 2147483646 h 484"/>
              <a:gd name="T42" fmla="*/ 2147483646 w 1717"/>
              <a:gd name="T43" fmla="*/ 2147483646 h 484"/>
              <a:gd name="T44" fmla="*/ 2147483646 w 1717"/>
              <a:gd name="T45" fmla="*/ 2147483646 h 484"/>
              <a:gd name="T46" fmla="*/ 2147483646 w 1717"/>
              <a:gd name="T47" fmla="*/ 2147483646 h 484"/>
              <a:gd name="T48" fmla="*/ 2147483646 w 1717"/>
              <a:gd name="T49" fmla="*/ 2147483646 h 484"/>
              <a:gd name="T50" fmla="*/ 2147483646 w 1717"/>
              <a:gd name="T51" fmla="*/ 2147483646 h 484"/>
              <a:gd name="T52" fmla="*/ 2147483646 w 1717"/>
              <a:gd name="T53" fmla="*/ 2147483646 h 484"/>
              <a:gd name="T54" fmla="*/ 2147483646 w 1717"/>
              <a:gd name="T55" fmla="*/ 2147483646 h 484"/>
              <a:gd name="T56" fmla="*/ 2147483646 w 1717"/>
              <a:gd name="T57" fmla="*/ 2147483646 h 484"/>
              <a:gd name="T58" fmla="*/ 2147483646 w 1717"/>
              <a:gd name="T59" fmla="*/ 2147483646 h 484"/>
              <a:gd name="T60" fmla="*/ 2147483646 w 1717"/>
              <a:gd name="T61" fmla="*/ 2147483646 h 484"/>
              <a:gd name="T62" fmla="*/ 2147483646 w 1717"/>
              <a:gd name="T63" fmla="*/ 2147483646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/>
          <a:lstStyle/>
          <a:p>
            <a:endParaRPr lang="ru-RU"/>
          </a:p>
        </p:txBody>
      </p:sp>
      <p:sp>
        <p:nvSpPr>
          <p:cNvPr id="8212" name="Text Box 43"/>
          <p:cNvSpPr txBox="1">
            <a:spLocks noChangeArrowheads="1"/>
          </p:cNvSpPr>
          <p:nvPr/>
        </p:nvSpPr>
        <p:spPr bwMode="auto">
          <a:xfrm>
            <a:off x="6699250" y="2471738"/>
            <a:ext cx="23018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умение выполнять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задание по аналогии</a:t>
            </a:r>
            <a:endParaRPr lang="en-US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783263"/>
            <a:ext cx="9144000" cy="10747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Методика обучающего эксперимента предложена А.Я. Ивановой для исследования потенциальных возможностей детей 7-10 лет. В рамках обучающего эксперимента ребенку предлагается выполнить задания. При затруднении ему оказывается обучающая помощь, а затем предъявляется аналогичное задание.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222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77800" y="1555750"/>
            <a:ext cx="8621713" cy="40259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Возможно </a:t>
            </a:r>
            <a:r>
              <a:rPr lang="ru-RU" sz="1800" dirty="0"/>
              <a:t>несколько вариантов выполнения ребенком </a:t>
            </a:r>
            <a:r>
              <a:rPr lang="ru-RU" sz="1800" dirty="0" smtClean="0"/>
              <a:t>аналогичного </a:t>
            </a:r>
            <a:r>
              <a:rPr lang="ru-RU" sz="1800" dirty="0"/>
              <a:t>задания: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-перенос полный в </a:t>
            </a:r>
            <a:r>
              <a:rPr lang="ru-RU" sz="1800" dirty="0"/>
              <a:t>вербальной </a:t>
            </a:r>
            <a:r>
              <a:rPr lang="ru-RU" sz="1800" dirty="0" smtClean="0"/>
              <a:t>форме;</a:t>
            </a:r>
            <a:endParaRPr lang="ru-RU" sz="1800" dirty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- перенос </a:t>
            </a:r>
            <a:r>
              <a:rPr lang="ru-RU" sz="1800" dirty="0"/>
              <a:t>частичный </a:t>
            </a:r>
            <a:r>
              <a:rPr lang="ru-RU" sz="1800" dirty="0" smtClean="0"/>
              <a:t>в </a:t>
            </a:r>
            <a:r>
              <a:rPr lang="ru-RU" sz="1800" dirty="0"/>
              <a:t>вербальной </a:t>
            </a:r>
            <a:r>
              <a:rPr lang="ru-RU" sz="1800" dirty="0" smtClean="0"/>
              <a:t>форме;</a:t>
            </a:r>
            <a:endParaRPr lang="ru-RU" sz="1800" dirty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- перенос </a:t>
            </a:r>
            <a:r>
              <a:rPr lang="ru-RU" sz="1800" dirty="0"/>
              <a:t>полный в действиях </a:t>
            </a:r>
            <a:r>
              <a:rPr lang="ru-RU" sz="1800" dirty="0" smtClean="0"/>
              <a:t>(ребенок </a:t>
            </a:r>
            <a:r>
              <a:rPr lang="ru-RU" sz="1800" dirty="0"/>
              <a:t>осуществляет </a:t>
            </a:r>
            <a:r>
              <a:rPr lang="ru-RU" sz="1800" dirty="0" smtClean="0"/>
              <a:t>действие, </a:t>
            </a:r>
            <a:r>
              <a:rPr lang="ru-RU" sz="1800" dirty="0"/>
              <a:t>но не называет </a:t>
            </a:r>
            <a:r>
              <a:rPr lang="ru-RU" sz="1800" dirty="0" smtClean="0"/>
              <a:t>его);</a:t>
            </a:r>
            <a:endParaRPr lang="ru-RU" sz="1800" dirty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- перенос </a:t>
            </a:r>
            <a:r>
              <a:rPr lang="ru-RU" sz="1800" dirty="0"/>
              <a:t>частичный в </a:t>
            </a:r>
            <a:r>
              <a:rPr lang="ru-RU" sz="1800" dirty="0" smtClean="0"/>
              <a:t>действиях;</a:t>
            </a:r>
            <a:endParaRPr lang="ru-RU" sz="1800" dirty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- перенос отсутствует.</a:t>
            </a:r>
            <a:endParaRPr lang="ru-RU" sz="16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Оценка </a:t>
            </a:r>
            <a:r>
              <a:rPr lang="ru-RU" sz="1800" dirty="0"/>
              <a:t>результатов проводится по трем критериям: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/>
              <a:t>Ориентировочная </a:t>
            </a:r>
            <a:r>
              <a:rPr lang="ru-RU" sz="1800" dirty="0" smtClean="0"/>
              <a:t>деятельность.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Способность </a:t>
            </a:r>
            <a:r>
              <a:rPr lang="ru-RU" sz="1800" dirty="0"/>
              <a:t>к восприятию помощи. </a:t>
            </a:r>
            <a:endParaRPr lang="ru-RU" sz="18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Количество «уроков» (подсказок).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Дифференцированная помощь: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Стимулирующая       Организующая        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800" dirty="0" smtClean="0"/>
              <a:t>Направляющая          Обучающая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2000" dirty="0" smtClean="0"/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6113" y="819150"/>
            <a:ext cx="3724275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Обучающий эксперимент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1938" y="4418013"/>
            <a:ext cx="8550275" cy="82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783263"/>
            <a:ext cx="9144000" cy="10747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dirty="0"/>
              <a:t>Разнообразные виды дозированной помощи описаны в работах С. Я. Рубинштейн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246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0247" name="Содержимое 11"/>
          <p:cNvSpPr>
            <a:spLocks noGrp="1"/>
          </p:cNvSpPr>
          <p:nvPr>
            <p:ph idx="1"/>
          </p:nvPr>
        </p:nvSpPr>
        <p:spPr>
          <a:xfrm>
            <a:off x="177800" y="1555750"/>
            <a:ext cx="8621713" cy="4025900"/>
          </a:xfrm>
        </p:spPr>
        <p:txBody>
          <a:bodyPr/>
          <a:lstStyle/>
          <a:p>
            <a:r>
              <a:rPr lang="ru-RU" altLang="ru-RU" sz="2000" smtClean="0"/>
              <a:t>простое переспрашивание, то есть просьба повторить то или иное слово, поскольку это привлекает внимание ребенка к сказанному или к сделанному;</a:t>
            </a:r>
          </a:p>
          <a:p>
            <a:r>
              <a:rPr lang="ru-RU" altLang="ru-RU" sz="2000" smtClean="0"/>
              <a:t>одобрение или стимуляция дальнейших действий, например «хорошо», «дальше»;</a:t>
            </a:r>
          </a:p>
          <a:p>
            <a:r>
              <a:rPr lang="ru-RU" altLang="ru-RU" sz="2000" smtClean="0"/>
              <a:t>вопросы о том, почему ребенок совершил то или иное действие (такие вопросы помогают ему уточнить собственные мысли);</a:t>
            </a:r>
          </a:p>
          <a:p>
            <a:r>
              <a:rPr lang="ru-RU" altLang="ru-RU" sz="2000" smtClean="0"/>
              <a:t>наводящие вопросы или критические возражения взрослого;</a:t>
            </a:r>
          </a:p>
          <a:p>
            <a:r>
              <a:rPr lang="ru-RU" altLang="ru-RU" sz="2000" smtClean="0"/>
              <a:t>подсказка, совет действовать тем или иным способом;</a:t>
            </a:r>
          </a:p>
          <a:p>
            <a:r>
              <a:rPr lang="ru-RU" altLang="ru-RU" sz="2000" smtClean="0"/>
              <a:t>демонстрация действия и просьба самостоятельно повторить какое-то действие;</a:t>
            </a:r>
          </a:p>
          <a:p>
            <a:r>
              <a:rPr lang="ru-RU" altLang="ru-RU" sz="2000" smtClean="0"/>
              <a:t>обучение тому, как надо выполнять задание.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6113" y="819150"/>
            <a:ext cx="3724275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Дозированная помощь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581650"/>
            <a:ext cx="9144000" cy="1276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/>
              <a:t>В.И</a:t>
            </a:r>
            <a:r>
              <a:rPr lang="ru-RU" sz="2000" dirty="0"/>
              <a:t>. </a:t>
            </a:r>
            <a:r>
              <a:rPr lang="ru-RU" sz="2000" dirty="0" err="1"/>
              <a:t>Лубовский</a:t>
            </a:r>
            <a:r>
              <a:rPr lang="ru-RU" sz="2000" dirty="0"/>
              <a:t>, 1989, И.А. Коробейников 2002, И.Ю. Левченко, С.Д. </a:t>
            </a:r>
            <a:r>
              <a:rPr lang="ru-RU" sz="2000" dirty="0" err="1"/>
              <a:t>Забрамная</a:t>
            </a:r>
            <a:r>
              <a:rPr lang="ru-RU" sz="2000" dirty="0"/>
              <a:t>, Т.Г. Богданова,  Т.А. Добровольская и др., 2007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270" name="Заголовок 10"/>
          <p:cNvSpPr>
            <a:spLocks noGrp="1"/>
          </p:cNvSpPr>
          <p:nvPr>
            <p:ph type="title"/>
          </p:nvPr>
        </p:nvSpPr>
        <p:spPr>
          <a:xfrm>
            <a:off x="1200150" y="261938"/>
            <a:ext cx="7315200" cy="498475"/>
          </a:xfrm>
        </p:spPr>
        <p:txBody>
          <a:bodyPr/>
          <a:lstStyle/>
          <a:p>
            <a:pPr algn="ctr"/>
            <a:r>
              <a:rPr lang="ru-RU" altLang="ru-RU" sz="2000" smtClean="0"/>
              <a:t>ПСИХОЛОГО-МЕДИКО-ПЕДАГОГИЧЕСКАЯ КОМИССИЯ</a:t>
            </a:r>
          </a:p>
        </p:txBody>
      </p:sp>
      <p:sp>
        <p:nvSpPr>
          <p:cNvPr id="11271" name="Содержимое 11"/>
          <p:cNvSpPr>
            <a:spLocks noGrp="1"/>
          </p:cNvSpPr>
          <p:nvPr>
            <p:ph idx="1"/>
          </p:nvPr>
        </p:nvSpPr>
        <p:spPr>
          <a:xfrm>
            <a:off x="646113" y="1555750"/>
            <a:ext cx="8153400" cy="3835400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ru-RU" altLang="ru-RU" smtClean="0"/>
              <a:t>Задачи 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400" smtClean="0"/>
              <a:t>разграничение степени и характера нарушений развития ребёнка;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400" smtClean="0"/>
              <a:t> оценка необходимой дефектологической помощи и поддержки с учетом системности структуры нарушения;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400" smtClean="0"/>
              <a:t>выявление первичного и вторичного нарушений и системный анализ структуры нарушения;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400" smtClean="0"/>
              <a:t> оценка особенностей построения педагогического процесса при различных нарушениях;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altLang="ru-RU" sz="2400" smtClean="0"/>
              <a:t>определение и обоснование педагогического прогноза.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ru-RU" altLang="ru-RU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46113" y="819150"/>
            <a:ext cx="3724275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Дифференциальная диагностика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3433</TotalTime>
  <Words>3410</Words>
  <Application>Microsoft Office PowerPoint</Application>
  <PresentationFormat>Экран (4:3)</PresentationFormat>
  <Paragraphs>735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3" baseType="lpstr">
      <vt:lpstr>Calibri</vt:lpstr>
      <vt:lpstr>Arial</vt:lpstr>
      <vt:lpstr>Calibri Light</vt:lpstr>
      <vt:lpstr>MS Mincho</vt:lpstr>
      <vt:lpstr>Times New Roman</vt:lpstr>
      <vt:lpstr>Cambria</vt:lpstr>
      <vt:lpstr>Arial Black</vt:lpstr>
      <vt:lpstr>Franklin Gothic Book</vt:lpstr>
      <vt:lpstr>Wingdings 2</vt:lpstr>
      <vt:lpstr>Тема Office</vt:lpstr>
      <vt:lpstr>ПСИХОЛОГО-МЕДИКО-ПЕДАГОГИЧЕСКАЯ КОМИССИЯ</vt:lpstr>
      <vt:lpstr> Дефектологическая составляющая пакетов 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 Критерии оценки состояния ребенка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ПСИХОЛОГО-МЕДИКО-ПЕДАГОГИЧЕСКАЯ КОМИССИЯ</vt:lpstr>
      <vt:lpstr>Презентация PowerPoint</vt:lpstr>
      <vt:lpstr>Презентация PowerPoint</vt:lpstr>
      <vt:lpstr>ПСИХОЛОГО-МЕДИКО-ПЕДАГОГИЧЕСКАЯ КОМИССИЯ</vt:lpstr>
      <vt:lpstr>ПСИХОЛОГО-МЕДИКО-ПЕДАГОГИЧЕСКАЯ КОМИССИЯ</vt:lpstr>
      <vt:lpstr>Презентация PowerPoint</vt:lpstr>
      <vt:lpstr>ПСИХОЛОГО-МЕДИКО-ПЕДАГОГИЧЕСКАЯ КОМИССИЯ</vt:lpstr>
      <vt:lpstr>ПСИХОЛОГО-МЕДИКО-ПЕДАГОГИЧЕСКАЯ КОМИССИЯ</vt:lpstr>
      <vt:lpstr>Презентация PowerPoint</vt:lpstr>
      <vt:lpstr>ПСИХОЛОГО-МЕДИКО-ПЕДАГОГИЧЕСКАЯ КОМИССИЯ</vt:lpstr>
      <vt:lpstr>ПСИХОЛОГО-МЕДИКО-ПЕДАГОГИЧЕСКАЯ КОМИССИЯ</vt:lpstr>
      <vt:lpstr>ПСИХОЛОГО-МЕДИКО-ПЕДАГОГИЧЕСКАЯ КОМИССИЯ</vt:lpstr>
      <vt:lpstr>КЕЙС СЛУЧАЯ</vt:lpstr>
      <vt:lpstr>КЕЙС СЛУЧАЯ</vt:lpstr>
      <vt:lpstr>ПСИХОЛОГО-МЕДИКО-ПЕДАГОГИЧЕСКАЯ КОМИССИЯ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Borodin Mikhail Vyacheslavovich</dc:creator>
  <cp:lastModifiedBy>Алексеев Александр</cp:lastModifiedBy>
  <cp:revision>334</cp:revision>
  <cp:lastPrinted>2014-05-12T12:06:01Z</cp:lastPrinted>
  <dcterms:created xsi:type="dcterms:W3CDTF">2014-05-10T11:41:35Z</dcterms:created>
  <dcterms:modified xsi:type="dcterms:W3CDTF">2016-09-28T13:22:20Z</dcterms:modified>
</cp:coreProperties>
</file>