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32" r:id="rId2"/>
    <p:sldId id="376" r:id="rId3"/>
    <p:sldId id="380" r:id="rId4"/>
    <p:sldId id="388" r:id="rId5"/>
    <p:sldId id="384" r:id="rId6"/>
    <p:sldId id="373" r:id="rId7"/>
    <p:sldId id="383" r:id="rId8"/>
    <p:sldId id="371" r:id="rId9"/>
    <p:sldId id="333" r:id="rId10"/>
  </p:sldIdLst>
  <p:sldSz cx="12192000" cy="6858000"/>
  <p:notesSz cx="6858000" cy="9926638"/>
  <p:defaultTextStyle>
    <a:defPPr>
      <a:defRPr lang="ru-RU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  <p15:guide id="7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ухова С.В." initials="С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600"/>
    <a:srgbClr val="FFEFEF"/>
    <a:srgbClr val="FFCCCC"/>
    <a:srgbClr val="FF0000"/>
    <a:srgbClr val="79CC00"/>
    <a:srgbClr val="2F596C"/>
    <a:srgbClr val="CBC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2" autoAdjust="0"/>
    <p:restoredTop sz="96387" autoAdjust="0"/>
  </p:normalViewPr>
  <p:slideViewPr>
    <p:cSldViewPr snapToGrid="0">
      <p:cViewPr varScale="1">
        <p:scale>
          <a:sx n="113" d="100"/>
          <a:sy n="113" d="100"/>
        </p:scale>
        <p:origin x="114" y="120"/>
      </p:cViewPr>
      <p:guideLst>
        <p:guide orient="horz" pos="1139"/>
        <p:guide pos="3840"/>
        <p:guide pos="665"/>
        <p:guide orient="horz" pos="2160"/>
        <p:guide pos="7015"/>
        <p:guide orient="horz" pos="3861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34" y="-108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70620-F4F3-4B57-B1DC-3DD90C4D2B2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D2ABE8-5007-4DEA-9CE9-8DB2E2F72E00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Процесс индивидуальной работы с обучающимися по выявлению, формированию и развитию их познавательных интересов</a:t>
          </a:r>
        </a:p>
      </dgm:t>
    </dgm:pt>
    <dgm:pt modelId="{D771516F-E1AE-495C-B23E-4A4EE2B425BD}" type="parTrans" cxnId="{FAA57891-5B33-410B-852F-6543B89294CA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0DB9F874-E404-48AE-AFF3-A4936789C644}" type="sibTrans" cxnId="{FAA57891-5B33-410B-852F-6543B89294CA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55EFA48B-2B9A-4419-A47C-8EC534AC44AD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Их персональное сопровождение в образовательном пространстве </a:t>
          </a:r>
          <a:r>
            <a:rPr lang="ru-RU" sz="2000" b="0" dirty="0" err="1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предпрофильной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подготовки и профильного обучения</a:t>
          </a:r>
        </a:p>
      </dgm:t>
    </dgm:pt>
    <dgm:pt modelId="{69EBC5C9-E68D-4685-AE41-CA9D4BB47933}" type="parTrans" cxnId="{1B8BD8C1-D952-469A-B5FC-7B6C6D80CF26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36303238-E86C-4C62-A6B2-8E334E769BDC}" type="sibTrans" cxnId="{1B8BD8C1-D952-469A-B5FC-7B6C6D80CF26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3570BD73-1F84-4A85-89C5-1E0D110D9B71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Взаимодействия обучающегося с учителями и другими педагогическими работниками, родителями </a:t>
          </a:r>
        </a:p>
      </dgm:t>
    </dgm:pt>
    <dgm:pt modelId="{80D38DF1-09D7-4892-8A7F-09723AAF1AC9}" type="parTrans" cxnId="{91773B7C-A270-480C-A7A3-8C8AC9A71D55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39A882FC-3DA5-4BB2-A8CF-2FB87D728EFB}" type="sibTrans" cxnId="{91773B7C-A270-480C-A7A3-8C8AC9A71D55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810A6DA2-059E-47E1-A790-5A757C3E47AA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Определяет перечень и методику преподаваемых предметных и ориентационных курсов</a:t>
          </a:r>
        </a:p>
      </dgm:t>
    </dgm:pt>
    <dgm:pt modelId="{EA588EA4-7DF6-4B14-8504-6365E4265902}" type="parTrans" cxnId="{73BDACC0-CD3B-4E28-972E-B7DD472F1CE6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206015A4-BF12-4558-AD53-469B35810072}" type="sibTrans" cxnId="{73BDACC0-CD3B-4E28-972E-B7DD472F1CE6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FD44FC77-8632-4A96-BED4-B44FFE4EAAA1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Индивидуальные и групповые консультации для обучающихся, родителей </a:t>
          </a:r>
        </a:p>
      </dgm:t>
    </dgm:pt>
    <dgm:pt modelId="{1E7AB129-382F-4D5F-895F-115E4C11C440}" type="parTrans" cxnId="{36089B80-AC63-4AFB-80F2-F653040A48EC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778D608D-F619-4F83-BA92-45ACE75666F4}" type="sibTrans" cxnId="{36089B80-AC63-4AFB-80F2-F653040A48EC}">
      <dgm:prSet/>
      <dgm:spPr/>
      <dgm:t>
        <a:bodyPr/>
        <a:lstStyle/>
        <a:p>
          <a:endParaRPr lang="ru-RU" sz="1600" b="0">
            <a:solidFill>
              <a:schemeClr val="accent1">
                <a:lumMod val="50000"/>
              </a:schemeClr>
            </a:solidFill>
            <a:latin typeface="Cambria" panose="02040503050406030204" pitchFamily="18" charset="0"/>
          </a:endParaRPr>
        </a:p>
      </dgm:t>
    </dgm:pt>
    <dgm:pt modelId="{36FFC423-9575-4604-8C36-7EBFE2E96552}">
      <dgm:prSet phldrT="[Текст]" custT="1"/>
      <dgm:spPr/>
      <dgm:t>
        <a:bodyPr/>
        <a:lstStyle/>
        <a:p>
          <a:pPr algn="l"/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Мониторинг динамики процесса становления выбора обучающимся пути своего образования</a:t>
          </a:r>
        </a:p>
      </dgm:t>
    </dgm:pt>
    <dgm:pt modelId="{1701FBEE-608E-4357-8CDF-195493F48974}" type="parTrans" cxnId="{4972D1A0-4BC0-4599-A305-8F68F2B91FD2}">
      <dgm:prSet/>
      <dgm:spPr/>
      <dgm:t>
        <a:bodyPr/>
        <a:lstStyle/>
        <a:p>
          <a:endParaRPr lang="ru-RU" b="0">
            <a:solidFill>
              <a:schemeClr val="accent1">
                <a:lumMod val="50000"/>
              </a:schemeClr>
            </a:solidFill>
          </a:endParaRPr>
        </a:p>
      </dgm:t>
    </dgm:pt>
    <dgm:pt modelId="{4B3AF991-CBAD-4E9D-ABCD-75F21A1D2230}" type="sibTrans" cxnId="{4972D1A0-4BC0-4599-A305-8F68F2B91FD2}">
      <dgm:prSet/>
      <dgm:spPr/>
      <dgm:t>
        <a:bodyPr/>
        <a:lstStyle/>
        <a:p>
          <a:endParaRPr lang="ru-RU" b="0">
            <a:solidFill>
              <a:schemeClr val="accent1">
                <a:lumMod val="50000"/>
              </a:schemeClr>
            </a:solidFill>
          </a:endParaRPr>
        </a:p>
      </dgm:t>
    </dgm:pt>
    <dgm:pt modelId="{D8A35301-94F0-4603-A3B4-C60FA6434A7C}" type="pres">
      <dgm:prSet presAssocID="{5A770620-F4F3-4B57-B1DC-3DD90C4D2B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74E5F-0979-4206-B707-6CE48DC145EC}" type="pres">
      <dgm:prSet presAssocID="{34D2ABE8-5007-4DEA-9CE9-8DB2E2F72E00}" presName="node" presStyleLbl="node1" presStyleIdx="0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324A42-E4FC-436E-B139-7B2783F788B0}" type="pres">
      <dgm:prSet presAssocID="{0DB9F874-E404-48AE-AFF3-A4936789C644}" presName="sibTrans" presStyleCnt="0"/>
      <dgm:spPr/>
    </dgm:pt>
    <dgm:pt modelId="{5719BC25-EBFD-4F03-A224-D96D0868DA73}" type="pres">
      <dgm:prSet presAssocID="{55EFA48B-2B9A-4419-A47C-8EC534AC44AD}" presName="node" presStyleLbl="node1" presStyleIdx="1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A096BE-6BAA-4B62-8D86-926E983A754E}" type="pres">
      <dgm:prSet presAssocID="{36303238-E86C-4C62-A6B2-8E334E769BDC}" presName="sibTrans" presStyleCnt="0"/>
      <dgm:spPr/>
    </dgm:pt>
    <dgm:pt modelId="{C0806406-6201-456A-A3D8-CE615DCF5BA8}" type="pres">
      <dgm:prSet presAssocID="{3570BD73-1F84-4A85-89C5-1E0D110D9B71}" presName="node" presStyleLbl="node1" presStyleIdx="2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5FD7230-F170-4618-9D91-88C8CC93EC30}" type="pres">
      <dgm:prSet presAssocID="{39A882FC-3DA5-4BB2-A8CF-2FB87D728EFB}" presName="sibTrans" presStyleCnt="0"/>
      <dgm:spPr/>
    </dgm:pt>
    <dgm:pt modelId="{818A9310-9728-43E7-BCCF-42354C3E0E4D}" type="pres">
      <dgm:prSet presAssocID="{810A6DA2-059E-47E1-A790-5A757C3E47AA}" presName="node" presStyleLbl="node1" presStyleIdx="3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5B9D6AA-4C6A-440B-9237-5002F9E80F76}" type="pres">
      <dgm:prSet presAssocID="{206015A4-BF12-4558-AD53-469B35810072}" presName="sibTrans" presStyleCnt="0"/>
      <dgm:spPr/>
    </dgm:pt>
    <dgm:pt modelId="{53E4EED4-E0EC-4916-A501-88C5EB19CD62}" type="pres">
      <dgm:prSet presAssocID="{FD44FC77-8632-4A96-BED4-B44FFE4EAAA1}" presName="node" presStyleLbl="node1" presStyleIdx="4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7351229-FDA8-4EC3-A6F7-DAA68DD5E680}" type="pres">
      <dgm:prSet presAssocID="{778D608D-F619-4F83-BA92-45ACE75666F4}" presName="sibTrans" presStyleCnt="0"/>
      <dgm:spPr/>
    </dgm:pt>
    <dgm:pt modelId="{A82FAE65-81BC-4067-9BDF-79ADA10FB41F}" type="pres">
      <dgm:prSet presAssocID="{36FFC423-9575-4604-8C36-7EBFE2E96552}" presName="node" presStyleLbl="node1" presStyleIdx="5" presStyleCnt="6" custScaleX="500866" custScaleY="46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972D1A0-4BC0-4599-A305-8F68F2B91FD2}" srcId="{5A770620-F4F3-4B57-B1DC-3DD90C4D2B2A}" destId="{36FFC423-9575-4604-8C36-7EBFE2E96552}" srcOrd="5" destOrd="0" parTransId="{1701FBEE-608E-4357-8CDF-195493F48974}" sibTransId="{4B3AF991-CBAD-4E9D-ABCD-75F21A1D2230}"/>
    <dgm:cxn modelId="{93A0B0F6-C9C8-4478-A0FE-34F2BD51F4FE}" type="presOf" srcId="{3570BD73-1F84-4A85-89C5-1E0D110D9B71}" destId="{C0806406-6201-456A-A3D8-CE615DCF5BA8}" srcOrd="0" destOrd="0" presId="urn:microsoft.com/office/officeart/2005/8/layout/default"/>
    <dgm:cxn modelId="{91773B7C-A270-480C-A7A3-8C8AC9A71D55}" srcId="{5A770620-F4F3-4B57-B1DC-3DD90C4D2B2A}" destId="{3570BD73-1F84-4A85-89C5-1E0D110D9B71}" srcOrd="2" destOrd="0" parTransId="{80D38DF1-09D7-4892-8A7F-09723AAF1AC9}" sibTransId="{39A882FC-3DA5-4BB2-A8CF-2FB87D728EFB}"/>
    <dgm:cxn modelId="{1B8BD8C1-D952-469A-B5FC-7B6C6D80CF26}" srcId="{5A770620-F4F3-4B57-B1DC-3DD90C4D2B2A}" destId="{55EFA48B-2B9A-4419-A47C-8EC534AC44AD}" srcOrd="1" destOrd="0" parTransId="{69EBC5C9-E68D-4685-AE41-CA9D4BB47933}" sibTransId="{36303238-E86C-4C62-A6B2-8E334E769BDC}"/>
    <dgm:cxn modelId="{BA8573AB-5D3E-4802-9D69-3A65242F1A23}" type="presOf" srcId="{FD44FC77-8632-4A96-BED4-B44FFE4EAAA1}" destId="{53E4EED4-E0EC-4916-A501-88C5EB19CD62}" srcOrd="0" destOrd="0" presId="urn:microsoft.com/office/officeart/2005/8/layout/default"/>
    <dgm:cxn modelId="{36089B80-AC63-4AFB-80F2-F653040A48EC}" srcId="{5A770620-F4F3-4B57-B1DC-3DD90C4D2B2A}" destId="{FD44FC77-8632-4A96-BED4-B44FFE4EAAA1}" srcOrd="4" destOrd="0" parTransId="{1E7AB129-382F-4D5F-895F-115E4C11C440}" sibTransId="{778D608D-F619-4F83-BA92-45ACE75666F4}"/>
    <dgm:cxn modelId="{68F29B9C-1228-4CA8-BF2A-6867DAE7651A}" type="presOf" srcId="{55EFA48B-2B9A-4419-A47C-8EC534AC44AD}" destId="{5719BC25-EBFD-4F03-A224-D96D0868DA73}" srcOrd="0" destOrd="0" presId="urn:microsoft.com/office/officeart/2005/8/layout/default"/>
    <dgm:cxn modelId="{FAA57891-5B33-410B-852F-6543B89294CA}" srcId="{5A770620-F4F3-4B57-B1DC-3DD90C4D2B2A}" destId="{34D2ABE8-5007-4DEA-9CE9-8DB2E2F72E00}" srcOrd="0" destOrd="0" parTransId="{D771516F-E1AE-495C-B23E-4A4EE2B425BD}" sibTransId="{0DB9F874-E404-48AE-AFF3-A4936789C644}"/>
    <dgm:cxn modelId="{73BDACC0-CD3B-4E28-972E-B7DD472F1CE6}" srcId="{5A770620-F4F3-4B57-B1DC-3DD90C4D2B2A}" destId="{810A6DA2-059E-47E1-A790-5A757C3E47AA}" srcOrd="3" destOrd="0" parTransId="{EA588EA4-7DF6-4B14-8504-6365E4265902}" sibTransId="{206015A4-BF12-4558-AD53-469B35810072}"/>
    <dgm:cxn modelId="{226708FC-F66D-499B-9592-1E0976B5BAA0}" type="presOf" srcId="{5A770620-F4F3-4B57-B1DC-3DD90C4D2B2A}" destId="{D8A35301-94F0-4603-A3B4-C60FA6434A7C}" srcOrd="0" destOrd="0" presId="urn:microsoft.com/office/officeart/2005/8/layout/default"/>
    <dgm:cxn modelId="{E1FCF94E-AB5E-4B1F-A8B2-546A417B81CB}" type="presOf" srcId="{810A6DA2-059E-47E1-A790-5A757C3E47AA}" destId="{818A9310-9728-43E7-BCCF-42354C3E0E4D}" srcOrd="0" destOrd="0" presId="urn:microsoft.com/office/officeart/2005/8/layout/default"/>
    <dgm:cxn modelId="{4B470F54-705E-4CF2-8F32-B165730E1D54}" type="presOf" srcId="{34D2ABE8-5007-4DEA-9CE9-8DB2E2F72E00}" destId="{C3474E5F-0979-4206-B707-6CE48DC145EC}" srcOrd="0" destOrd="0" presId="urn:microsoft.com/office/officeart/2005/8/layout/default"/>
    <dgm:cxn modelId="{276CA0EF-15A5-4134-B7F3-7E930D211E36}" type="presOf" srcId="{36FFC423-9575-4604-8C36-7EBFE2E96552}" destId="{A82FAE65-81BC-4067-9BDF-79ADA10FB41F}" srcOrd="0" destOrd="0" presId="urn:microsoft.com/office/officeart/2005/8/layout/default"/>
    <dgm:cxn modelId="{8B7AE66F-201C-48C6-B763-2B06B84EE81E}" type="presParOf" srcId="{D8A35301-94F0-4603-A3B4-C60FA6434A7C}" destId="{C3474E5F-0979-4206-B707-6CE48DC145EC}" srcOrd="0" destOrd="0" presId="urn:microsoft.com/office/officeart/2005/8/layout/default"/>
    <dgm:cxn modelId="{C846D89A-054B-4F6B-8459-A4EBC1888F97}" type="presParOf" srcId="{D8A35301-94F0-4603-A3B4-C60FA6434A7C}" destId="{81324A42-E4FC-436E-B139-7B2783F788B0}" srcOrd="1" destOrd="0" presId="urn:microsoft.com/office/officeart/2005/8/layout/default"/>
    <dgm:cxn modelId="{D419AE58-5737-4191-9257-68CAFAEF7DAC}" type="presParOf" srcId="{D8A35301-94F0-4603-A3B4-C60FA6434A7C}" destId="{5719BC25-EBFD-4F03-A224-D96D0868DA73}" srcOrd="2" destOrd="0" presId="urn:microsoft.com/office/officeart/2005/8/layout/default"/>
    <dgm:cxn modelId="{8E0354B8-969E-42B4-A118-BB238DB8366C}" type="presParOf" srcId="{D8A35301-94F0-4603-A3B4-C60FA6434A7C}" destId="{F1A096BE-6BAA-4B62-8D86-926E983A754E}" srcOrd="3" destOrd="0" presId="urn:microsoft.com/office/officeart/2005/8/layout/default"/>
    <dgm:cxn modelId="{3690B078-283E-4538-9928-C6CD064BA6CB}" type="presParOf" srcId="{D8A35301-94F0-4603-A3B4-C60FA6434A7C}" destId="{C0806406-6201-456A-A3D8-CE615DCF5BA8}" srcOrd="4" destOrd="0" presId="urn:microsoft.com/office/officeart/2005/8/layout/default"/>
    <dgm:cxn modelId="{28E3B1F3-5699-43D0-A2CA-A4AF6A680981}" type="presParOf" srcId="{D8A35301-94F0-4603-A3B4-C60FA6434A7C}" destId="{B5FD7230-F170-4618-9D91-88C8CC93EC30}" srcOrd="5" destOrd="0" presId="urn:microsoft.com/office/officeart/2005/8/layout/default"/>
    <dgm:cxn modelId="{B4590E4D-D3B7-44E8-AA7D-978D736E564A}" type="presParOf" srcId="{D8A35301-94F0-4603-A3B4-C60FA6434A7C}" destId="{818A9310-9728-43E7-BCCF-42354C3E0E4D}" srcOrd="6" destOrd="0" presId="urn:microsoft.com/office/officeart/2005/8/layout/default"/>
    <dgm:cxn modelId="{17A9CF97-F205-4B1F-924A-3374AE167E0A}" type="presParOf" srcId="{D8A35301-94F0-4603-A3B4-C60FA6434A7C}" destId="{25B9D6AA-4C6A-440B-9237-5002F9E80F76}" srcOrd="7" destOrd="0" presId="urn:microsoft.com/office/officeart/2005/8/layout/default"/>
    <dgm:cxn modelId="{A2E928A8-1D74-4B07-989D-77594CEF464C}" type="presParOf" srcId="{D8A35301-94F0-4603-A3B4-C60FA6434A7C}" destId="{53E4EED4-E0EC-4916-A501-88C5EB19CD62}" srcOrd="8" destOrd="0" presId="urn:microsoft.com/office/officeart/2005/8/layout/default"/>
    <dgm:cxn modelId="{B8B76EF8-734D-4DEC-88AE-5125649A0456}" type="presParOf" srcId="{D8A35301-94F0-4603-A3B4-C60FA6434A7C}" destId="{B7351229-FDA8-4EC3-A6F7-DAA68DD5E680}" srcOrd="9" destOrd="0" presId="urn:microsoft.com/office/officeart/2005/8/layout/default"/>
    <dgm:cxn modelId="{88A83248-8E75-45E5-88F8-4BEE4D213240}" type="presParOf" srcId="{D8A35301-94F0-4603-A3B4-C60FA6434A7C}" destId="{A82FAE65-81BC-4067-9BDF-79ADA10FB41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4E5F-0979-4206-B707-6CE48DC145EC}">
      <dsp:nvSpPr>
        <dsp:cNvPr id="0" name=""/>
        <dsp:cNvSpPr/>
      </dsp:nvSpPr>
      <dsp:spPr>
        <a:xfrm>
          <a:off x="21775" y="1836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Процесс индивидуальной работы с обучающимися по выявлению, формированию и развитию их познавательных интересов</a:t>
          </a:r>
        </a:p>
      </dsp:txBody>
      <dsp:txXfrm>
        <a:off x="47415" y="27476"/>
        <a:ext cx="9318416" cy="473956"/>
      </dsp:txXfrm>
    </dsp:sp>
    <dsp:sp modelId="{5719BC25-EBFD-4F03-A224-D96D0868DA73}">
      <dsp:nvSpPr>
        <dsp:cNvPr id="0" name=""/>
        <dsp:cNvSpPr/>
      </dsp:nvSpPr>
      <dsp:spPr>
        <a:xfrm>
          <a:off x="21775" y="714142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Их персональное сопровождение в образовательном пространстве </a:t>
          </a:r>
          <a:r>
            <a:rPr lang="ru-RU" sz="2000" b="0" kern="1200" dirty="0" err="1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предпрофильной</a:t>
          </a: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 подготовки и профильного обучения</a:t>
          </a:r>
        </a:p>
      </dsp:txBody>
      <dsp:txXfrm>
        <a:off x="47415" y="739782"/>
        <a:ext cx="9318416" cy="473956"/>
      </dsp:txXfrm>
    </dsp:sp>
    <dsp:sp modelId="{C0806406-6201-456A-A3D8-CE615DCF5BA8}">
      <dsp:nvSpPr>
        <dsp:cNvPr id="0" name=""/>
        <dsp:cNvSpPr/>
      </dsp:nvSpPr>
      <dsp:spPr>
        <a:xfrm>
          <a:off x="21775" y="1426448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Взаимодействия обучающегося с учителями и другими педагогическими работниками, родителями </a:t>
          </a:r>
        </a:p>
      </dsp:txBody>
      <dsp:txXfrm>
        <a:off x="47415" y="1452088"/>
        <a:ext cx="9318416" cy="473956"/>
      </dsp:txXfrm>
    </dsp:sp>
    <dsp:sp modelId="{818A9310-9728-43E7-BCCF-42354C3E0E4D}">
      <dsp:nvSpPr>
        <dsp:cNvPr id="0" name=""/>
        <dsp:cNvSpPr/>
      </dsp:nvSpPr>
      <dsp:spPr>
        <a:xfrm>
          <a:off x="21775" y="2138754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Определяет перечень и методику преподаваемых предметных и ориентационных курсов</a:t>
          </a:r>
        </a:p>
      </dsp:txBody>
      <dsp:txXfrm>
        <a:off x="47415" y="2164394"/>
        <a:ext cx="9318416" cy="473956"/>
      </dsp:txXfrm>
    </dsp:sp>
    <dsp:sp modelId="{53E4EED4-E0EC-4916-A501-88C5EB19CD62}">
      <dsp:nvSpPr>
        <dsp:cNvPr id="0" name=""/>
        <dsp:cNvSpPr/>
      </dsp:nvSpPr>
      <dsp:spPr>
        <a:xfrm>
          <a:off x="21775" y="2851060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Индивидуальные и групповые консультации для обучающихся, родителей </a:t>
          </a:r>
        </a:p>
      </dsp:txBody>
      <dsp:txXfrm>
        <a:off x="47415" y="2876700"/>
        <a:ext cx="9318416" cy="473956"/>
      </dsp:txXfrm>
    </dsp:sp>
    <dsp:sp modelId="{A82FAE65-81BC-4067-9BDF-79ADA10FB41F}">
      <dsp:nvSpPr>
        <dsp:cNvPr id="0" name=""/>
        <dsp:cNvSpPr/>
      </dsp:nvSpPr>
      <dsp:spPr>
        <a:xfrm>
          <a:off x="21775" y="3563366"/>
          <a:ext cx="9369696" cy="5252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rPr>
            <a:t>Мониторинг динамики процесса становления выбора обучающимся пути своего образования</a:t>
          </a:r>
        </a:p>
      </dsp:txBody>
      <dsp:txXfrm>
        <a:off x="47415" y="3589006"/>
        <a:ext cx="9318416" cy="473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7172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080" y="4"/>
            <a:ext cx="2972824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B45F-060C-4C3B-9016-9DBD7EF11E08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223"/>
            <a:ext cx="2971727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080" y="9428223"/>
            <a:ext cx="2972824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F60B5-4623-4393-BD73-34EB6E6E7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727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080" y="2"/>
            <a:ext cx="2972824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21BF9-C05B-4B34-9313-185F29FD018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62" y="4715270"/>
            <a:ext cx="5487278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224"/>
            <a:ext cx="2971727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080" y="9428224"/>
            <a:ext cx="2972824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F03B-2DF8-45A5-85A2-1DDB9CB40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12763" y="639763"/>
            <a:ext cx="8918575" cy="50165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F03B-2DF8-45A5-85A2-1DDB9CB408D0}" type="slidenum">
              <a:rPr lang="ru-RU" smtClean="0"/>
              <a:t>8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9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&gt;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0017" y="1509186"/>
            <a:ext cx="6728883" cy="67292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60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5200" y="6307667"/>
            <a:ext cx="2844800" cy="36512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867">
                <a:latin typeface="Cambria" pitchFamily="18" charset="0"/>
              </a:defRPr>
            </a:lvl1pPr>
          </a:lstStyle>
          <a:p>
            <a:fld id="{53B410EE-6303-4B9A-A9F6-DCA07D71DC8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0017" y="548219"/>
            <a:ext cx="7685616" cy="960967"/>
          </a:xfrm>
          <a:prstGeom prst="rect">
            <a:avLst/>
          </a:prstGeom>
          <a:ln>
            <a:noFill/>
          </a:ln>
        </p:spPr>
        <p:txBody>
          <a:bodyPr lIns="91430" tIns="45715" rIns="91430" bIns="45715"/>
          <a:lstStyle>
            <a:lvl1pPr>
              <a:defRPr sz="3733" b="1">
                <a:solidFill>
                  <a:srgbClr val="2857A5"/>
                </a:solidFill>
                <a:latin typeface="Cambria" pitchFamily="18" charset="0"/>
              </a:defRPr>
            </a:lvl1pPr>
          </a:lstStyle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2" hasCustomPrompt="1"/>
          </p:nvPr>
        </p:nvSpPr>
        <p:spPr>
          <a:xfrm>
            <a:off x="334434" y="3813054"/>
            <a:ext cx="3649273" cy="914399"/>
          </a:xfrm>
          <a:prstGeom prst="rect">
            <a:avLst/>
          </a:prstGeom>
        </p:spPr>
        <p:txBody>
          <a:bodyPr/>
          <a:lstStyle>
            <a:lvl1pPr>
              <a:spcBef>
                <a:spcPts val="267"/>
              </a:spcBef>
              <a:defRPr/>
            </a:lvl1pPr>
            <a:lvl2pPr>
              <a:defRPr sz="2400" cap="none">
                <a:solidFill>
                  <a:schemeClr val="bg1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Фамилия Имя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94071" y="164547"/>
            <a:ext cx="7706764" cy="7681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defRPr cap="none" spc="0">
                <a:solidFill>
                  <a:srgbClr val="2857A5"/>
                </a:solidFill>
              </a:defRPr>
            </a:lvl1pPr>
          </a:lstStyle>
          <a:p>
            <a:r>
              <a:rPr lang="ru-RU" dirty="0" smtClean="0"/>
              <a:t>Образец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775400" y="1509184"/>
            <a:ext cx="9125435" cy="4798483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2857A5"/>
              </a:buClr>
              <a:defRPr/>
            </a:lvl4pPr>
            <a:lvl5pPr>
              <a:buClr>
                <a:srgbClr val="2857A5"/>
              </a:buClr>
              <a:defRPr/>
            </a:lvl5pPr>
            <a:lvl6pPr>
              <a:defRPr sz="1467"/>
            </a:lvl6pPr>
            <a:lvl7pPr>
              <a:buClr>
                <a:srgbClr val="2857A5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9B86B6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Образец заголовка 2</a:t>
            </a:r>
            <a:endParaRPr lang="en-US" dirty="0" smtClean="0"/>
          </a:p>
          <a:p>
            <a:pPr lvl="2"/>
            <a:r>
              <a:rPr lang="ru-RU" dirty="0" smtClean="0"/>
              <a:t>Основной текст</a:t>
            </a:r>
          </a:p>
          <a:p>
            <a:pPr lvl="3"/>
            <a:r>
              <a:rPr lang="ru-RU" dirty="0" smtClean="0"/>
              <a:t>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en-US" dirty="0" smtClean="0"/>
          </a:p>
          <a:p>
            <a:pPr lvl="5"/>
            <a:r>
              <a:rPr lang="ru-RU" dirty="0" smtClean="0"/>
              <a:t>Мелкий текст</a:t>
            </a:r>
          </a:p>
          <a:p>
            <a:pPr lvl="6"/>
            <a:r>
              <a:rPr lang="ru-RU" dirty="0" smtClean="0"/>
              <a:t>Цитата или важное сообщение</a:t>
            </a:r>
          </a:p>
          <a:p>
            <a:pPr lvl="7"/>
            <a:r>
              <a:rPr lang="ru-RU" dirty="0" smtClean="0"/>
              <a:t>Мелкий подзаголовок (таблица или рисунок)</a:t>
            </a:r>
          </a:p>
          <a:p>
            <a:pPr marL="0" marR="0" lvl="8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Выделения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10483891" y="4764090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333"/>
            </a:lvl1pPr>
          </a:lstStyle>
          <a:p>
            <a:fld id="{53B410EE-6303-4B9A-A9F6-DCA07D71DC8B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25288" y="375502"/>
            <a:ext cx="6667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&gt;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255467" y="1509184"/>
            <a:ext cx="8645368" cy="3456029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2857A5"/>
                </a:solidFill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>
              <a:buClr>
                <a:srgbClr val="00A6EB"/>
              </a:buClr>
              <a:defRPr/>
            </a:lvl4pPr>
            <a:lvl5pPr>
              <a:buClr>
                <a:srgbClr val="00A6EB"/>
              </a:buClr>
              <a:defRPr/>
            </a:lvl5pPr>
            <a:lvl6pPr>
              <a:defRPr sz="1467"/>
            </a:lvl6pPr>
            <a:lvl7pPr>
              <a:buClr>
                <a:srgbClr val="00A6EB"/>
              </a:buClr>
              <a:defRPr/>
            </a:lvl7pPr>
            <a:lvl8pPr>
              <a:defRPr sz="1400" spc="0">
                <a:latin typeface="Cambria" pitchFamily="18" charset="0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>
                <a:solidFill>
                  <a:srgbClr val="FF0000"/>
                </a:solidFill>
                <a:latin typeface="Cambria" pitchFamily="18" charset="0"/>
              </a:defRPr>
            </a:lvl9pPr>
          </a:lstStyle>
          <a:p>
            <a:pPr lvl="1"/>
            <a:r>
              <a:rPr lang="ru-RU" dirty="0" smtClean="0"/>
              <a:t>Образец заголовка</a:t>
            </a:r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335200" y="5586457"/>
            <a:ext cx="3840533" cy="1215487"/>
          </a:xfrm>
          <a:prstGeom prst="rect">
            <a:avLst/>
          </a:prstGeom>
        </p:spPr>
        <p:txBody>
          <a:bodyPr lIns="121907" tIns="60953" rIns="121907" bIns="60953"/>
          <a:lstStyle>
            <a:lvl1pPr>
              <a:defRPr sz="1400">
                <a:latin typeface="Cambria" pitchFamily="18" charset="0"/>
              </a:defRPr>
            </a:lvl1pPr>
          </a:lstStyle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+7 (495) 952-09-05</a:t>
            </a:r>
            <a:endParaRPr kumimoji="0" lang="en-US" sz="1333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115419 г. Москва, 2-й Верхний Михайловский проезд, д. 9а</a:t>
            </a: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mcko.ru</a:t>
            </a:r>
          </a:p>
          <a:p>
            <a:pPr marL="0" marR="0" lvl="0" indent="0" algn="l" defTabSz="1219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www.facebook.com/mcko.ru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5688000"/>
            <a:ext cx="182400" cy="18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5880000"/>
            <a:ext cx="182400" cy="182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6288000"/>
            <a:ext cx="182400" cy="18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3" y="6501427"/>
            <a:ext cx="182400" cy="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4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3200"/>
        </a:lnSpc>
        <a:spcBef>
          <a:spcPct val="0"/>
        </a:spcBef>
        <a:buNone/>
        <a:defRPr sz="2667" b="1" kern="1200" cap="all" spc="-133" baseline="0">
          <a:solidFill>
            <a:srgbClr val="00A6EB"/>
          </a:solidFill>
          <a:latin typeface="Cambria" pitchFamily="18" charset="0"/>
          <a:ea typeface="+mj-ea"/>
          <a:cs typeface="Latha" pitchFamily="34" charset="0"/>
        </a:defRPr>
      </a:lvl1pPr>
    </p:titleStyle>
    <p:bodyStyle>
      <a:lvl1pPr marL="0" indent="0" algn="l" defTabSz="1219170" rtl="0" eaLnBrk="1" latinLnBrk="0" hangingPunct="1">
        <a:spcBef>
          <a:spcPts val="3200"/>
        </a:spcBef>
        <a:buFont typeface="Arial" pitchFamily="34" charset="0"/>
        <a:buNone/>
        <a:defRPr sz="2400" kern="1200" cap="none" baseline="0">
          <a:solidFill>
            <a:schemeClr val="tx1">
              <a:lumMod val="75000"/>
              <a:lumOff val="25000"/>
            </a:schemeClr>
          </a:solidFill>
          <a:latin typeface="Cambria" pitchFamily="18" charset="0"/>
          <a:ea typeface="+mn-ea"/>
          <a:cs typeface="+mn-cs"/>
        </a:defRPr>
      </a:lvl1pPr>
      <a:lvl2pPr marL="0" indent="0" algn="l" defTabSz="1219170" rtl="0" eaLnBrk="1" latinLnBrk="0" hangingPunct="1">
        <a:spcBef>
          <a:spcPts val="1600"/>
        </a:spcBef>
        <a:spcAft>
          <a:spcPts val="800"/>
        </a:spcAft>
        <a:buFont typeface="Arial" pitchFamily="34" charset="0"/>
        <a:buNone/>
        <a:defRPr sz="1867" b="1" kern="1200" cap="all" baseline="0">
          <a:solidFill>
            <a:srgbClr val="00A6EB"/>
          </a:solidFill>
          <a:latin typeface="Cambria" pitchFamily="18" charset="0"/>
          <a:ea typeface="+mn-ea"/>
          <a:cs typeface="+mn-cs"/>
        </a:defRPr>
      </a:lvl2pPr>
      <a:lvl3pPr marL="0" indent="0" algn="l" defTabSz="121917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596885" indent="-361942" algn="l" defTabSz="1219170" rtl="0" eaLnBrk="1" latinLnBrk="0" hangingPunct="1">
        <a:spcBef>
          <a:spcPts val="0"/>
        </a:spcBef>
        <a:spcAft>
          <a:spcPts val="800"/>
        </a:spcAft>
        <a:buClr>
          <a:srgbClr val="00A6EB"/>
        </a:buClr>
        <a:buFont typeface="Wingdings 2" pitchFamily="18" charset="2"/>
        <a:buChar char=""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596885" indent="-361942" algn="l" defTabSz="1219170" rtl="0" eaLnBrk="1" latinLnBrk="0" hangingPunct="1">
        <a:spcBef>
          <a:spcPts val="533"/>
        </a:spcBef>
        <a:spcAft>
          <a:spcPts val="533"/>
        </a:spcAft>
        <a:buClr>
          <a:srgbClr val="00A6EB"/>
        </a:buClr>
        <a:buSzPct val="110000"/>
        <a:buFont typeface="+mj-lt"/>
        <a:buAutoNum type="arabicPeriod"/>
        <a:tabLst/>
        <a:defRPr sz="2133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599002" indent="0" algn="l" defTabSz="1219170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1867" i="0" kern="1200">
          <a:solidFill>
            <a:schemeClr val="tx1"/>
          </a:solidFill>
          <a:latin typeface="+mj-lt"/>
          <a:ea typeface="+mn-ea"/>
          <a:cs typeface="+mn-cs"/>
        </a:defRPr>
      </a:lvl6pPr>
      <a:lvl7pPr marL="237061" indent="-237061" algn="l" defTabSz="1219170" rtl="0" eaLnBrk="1" latinLnBrk="0" hangingPunct="1">
        <a:spcBef>
          <a:spcPts val="1600"/>
        </a:spcBef>
        <a:spcAft>
          <a:spcPts val="1600"/>
        </a:spcAft>
        <a:buClr>
          <a:srgbClr val="00A6EB"/>
        </a:buClr>
        <a:buSzPct val="150000"/>
        <a:buFont typeface="Cambria" pitchFamily="18" charset="0"/>
        <a:buChar char="|"/>
        <a:defRPr sz="2400" b="1" i="1" kern="1200">
          <a:solidFill>
            <a:srgbClr val="414A54"/>
          </a:solidFill>
          <a:latin typeface="Cambria" pitchFamily="18" charset="0"/>
          <a:ea typeface="+mn-ea"/>
          <a:cs typeface="+mn-cs"/>
        </a:defRPr>
      </a:lvl7pPr>
      <a:lvl8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600" u="sng" kern="1200" cap="all" spc="267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8pPr>
      <a:lvl9pPr marL="0" indent="0" algn="l" defTabSz="1219170" rtl="0" eaLnBrk="1" latinLnBrk="0" hangingPunct="1">
        <a:spcBef>
          <a:spcPts val="533"/>
        </a:spcBef>
        <a:spcAft>
          <a:spcPts val="533"/>
        </a:spcAft>
        <a:buFont typeface="Arial" pitchFamily="34" charset="0"/>
        <a:buNone/>
        <a:defRPr sz="1867" kern="1200" baseline="0">
          <a:solidFill>
            <a:schemeClr val="tx1"/>
          </a:solidFill>
          <a:latin typeface="Trebuchet MS" pitchFamily="34" charset="0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0160" y="548640"/>
            <a:ext cx="9326880" cy="2062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200" b="1" cap="all" dirty="0" smtClean="0">
                <a:solidFill>
                  <a:srgbClr val="2F596C"/>
                </a:solidFill>
              </a:rPr>
              <a:t>Задачи </a:t>
            </a:r>
            <a:r>
              <a:rPr lang="ru-RU" sz="3200" b="1" cap="all" dirty="0" err="1" smtClean="0">
                <a:solidFill>
                  <a:srgbClr val="2F596C"/>
                </a:solidFill>
              </a:rPr>
              <a:t>тьюторского</a:t>
            </a:r>
            <a:r>
              <a:rPr lang="ru-RU" sz="3200" b="1" cap="all" dirty="0" smtClean="0">
                <a:solidFill>
                  <a:srgbClr val="2F596C"/>
                </a:solidFill>
              </a:rPr>
              <a:t> сопровождения обучающихся с ОВЗ в образовательных организациях</a:t>
            </a:r>
            <a:endParaRPr lang="ru-RU" sz="3200" b="1" cap="all" dirty="0">
              <a:solidFill>
                <a:srgbClr val="2F596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121920" y="3636579"/>
            <a:ext cx="3945583" cy="11213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err="1" smtClean="0">
                <a:solidFill>
                  <a:schemeClr val="bg1"/>
                </a:solidFill>
              </a:rPr>
              <a:t>Дониченко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Ольга Георгиевна,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</a:rPr>
              <a:t>канд. психол. наук,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руководитель ЦПМПК г. Москвы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" y="6378790"/>
            <a:ext cx="18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5.04.2018 г.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448" y="290588"/>
            <a:ext cx="10326695" cy="405599"/>
          </a:xfrm>
        </p:spPr>
        <p:txBody>
          <a:bodyPr/>
          <a:lstStyle/>
          <a:p>
            <a:r>
              <a:rPr lang="ru-RU" sz="2400" dirty="0"/>
              <a:t>Обучающийся   с  ограниченными  возможностями  здоровья</a:t>
            </a:r>
            <a:br>
              <a:rPr lang="ru-RU" sz="2400" dirty="0"/>
            </a:b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2854" y="1641885"/>
            <a:ext cx="7338059" cy="5063175"/>
            <a:chOff x="132853" y="676636"/>
            <a:chExt cx="8737778" cy="602896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2049">
              <a:off x="2245999" y="4294196"/>
              <a:ext cx="1819124" cy="1819124"/>
            </a:xfrm>
            <a:prstGeom prst="rect">
              <a:avLst/>
            </a:prstGeom>
            <a:effectLst>
              <a:glow rad="228600">
                <a:srgbClr val="599600">
                  <a:alpha val="40000"/>
                </a:srgbClr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164">
              <a:off x="6126395" y="796869"/>
              <a:ext cx="1819125" cy="181912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1968">
              <a:off x="132853" y="4883096"/>
              <a:ext cx="1819128" cy="181912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9410">
              <a:off x="1973081" y="855270"/>
              <a:ext cx="1819125" cy="1819123"/>
            </a:xfrm>
            <a:prstGeom prst="rect">
              <a:avLst/>
            </a:prstGeom>
            <a:effectLst>
              <a:glow rad="228600">
                <a:srgbClr val="599600">
                  <a:alpha val="40000"/>
                </a:srgbClr>
              </a:glow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3264">
              <a:off x="6665030" y="3492739"/>
              <a:ext cx="1819125" cy="1819123"/>
            </a:xfrm>
            <a:prstGeom prst="rect">
              <a:avLst/>
            </a:prstGeom>
            <a:effectLst>
              <a:glow rad="228600">
                <a:srgbClr val="599600">
                  <a:alpha val="40000"/>
                </a:srgbClr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8066">
              <a:off x="361252" y="2073132"/>
              <a:ext cx="1819125" cy="181912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6679">
              <a:off x="4577851" y="4771749"/>
              <a:ext cx="1819124" cy="1819124"/>
            </a:xfrm>
            <a:prstGeom prst="rect">
              <a:avLst/>
            </a:prstGeom>
            <a:effectLst>
              <a:glow rad="228600">
                <a:srgbClr val="599600">
                  <a:alpha val="40000"/>
                </a:srgbClr>
              </a:glow>
            </a:effectLst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>
              <a:off x="8832531" y="676636"/>
              <a:ext cx="38100" cy="6028965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4207">
              <a:off x="4292815" y="2040413"/>
              <a:ext cx="1819125" cy="1819123"/>
            </a:xfrm>
            <a:prstGeom prst="rect">
              <a:avLst/>
            </a:prstGeom>
          </p:spPr>
        </p:pic>
      </p:grpSp>
      <p:sp>
        <p:nvSpPr>
          <p:cNvPr id="5" name="Прямоугольник с одним вырезанным углом 4"/>
          <p:cNvSpPr/>
          <p:nvPr/>
        </p:nvSpPr>
        <p:spPr>
          <a:xfrm flipH="1">
            <a:off x="8352796" y="1067160"/>
            <a:ext cx="3454400" cy="480029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ВАЖНО</a:t>
            </a:r>
            <a:endParaRPr lang="ru-RU" sz="3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Объект 1"/>
          <p:cNvSpPr txBox="1">
            <a:spLocks/>
          </p:cNvSpPr>
          <p:nvPr/>
        </p:nvSpPr>
        <p:spPr>
          <a:xfrm>
            <a:off x="7685314" y="1641885"/>
            <a:ext cx="4293326" cy="50637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spcBef>
                <a:spcPts val="3200"/>
              </a:spcBef>
              <a:buFont typeface="Arial" pitchFamily="34" charset="0"/>
              <a:buNone/>
              <a:defRPr sz="24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1867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596885" indent="-361942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857A5"/>
              </a:buClr>
              <a:buFont typeface="Wingdings 2" pitchFamily="18" charset="2"/>
              <a:buChar char=""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596885" indent="-361942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599002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67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061" indent="-237061" algn="l" defTabSz="121917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24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Font typeface="Arial" pitchFamily="34" charset="0"/>
              <a:buNone/>
              <a:defRPr sz="140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ребенок, имеющий недостатки в физическом и(или) психологическом развитии, которые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препятствуют получению образования без создания специальных условий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marL="176213" indent="-176213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специальные условия должны быть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подтверждены психолого-медико-педагогической комиссией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  <a:p>
            <a:pPr marL="176213" indent="-176213">
              <a:spcBef>
                <a:spcPts val="0"/>
              </a:spcBef>
              <a:buFont typeface="Arial" pitchFamily="34" charset="0"/>
              <a:buChar char="•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* п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. 16 ст.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2, ст.79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Федерального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закона от 29.12.2012 г. № 273-ФЗ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«Об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образовании в Российской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Федерации»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76213" indent="-176213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ru-RU" sz="17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38450" y="4394496"/>
            <a:ext cx="9140189" cy="787104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38450" y="3295038"/>
            <a:ext cx="9140189" cy="972928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8450" y="5290457"/>
            <a:ext cx="9140189" cy="1360714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38450" y="1733517"/>
            <a:ext cx="9140189" cy="1368912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Ассистент (помощник), </a:t>
            </a:r>
            <a:r>
              <a:rPr lang="ru-RU" dirty="0" err="1" smtClean="0"/>
              <a:t>тьютор</a:t>
            </a:r>
            <a:endParaRPr lang="ru-RU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 flipH="1">
            <a:off x="2838450" y="1067160"/>
            <a:ext cx="8968746" cy="480029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ВАЖНО</a:t>
            </a:r>
            <a:endParaRPr lang="ru-RU" sz="3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838451" y="1733517"/>
            <a:ext cx="8968746" cy="50637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spcBef>
                <a:spcPts val="3200"/>
              </a:spcBef>
              <a:buFont typeface="Arial" pitchFamily="34" charset="0"/>
              <a:buNone/>
              <a:defRPr sz="24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1867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596885" indent="-361942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857A5"/>
              </a:buClr>
              <a:buFont typeface="Wingdings 2" pitchFamily="18" charset="2"/>
              <a:buChar char=""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596885" indent="-361942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599002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67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061" indent="-237061" algn="l" defTabSz="121917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24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Font typeface="Arial" pitchFamily="34" charset="0"/>
              <a:buNone/>
              <a:defRPr sz="140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tabLst>
                <a:tab pos="176213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Ст. 79</a:t>
            </a: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Ф3-273. Под специальными условиями для получения образования обучающимися с ограниченными возможностями здоровья … предоставление услуг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ассистента (помощника),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оказывающего обучающимся необходимую техническую помощь</a:t>
            </a:r>
          </a:p>
          <a:p>
            <a:pPr algn="just">
              <a:spcBef>
                <a:spcPts val="0"/>
              </a:spcBef>
              <a:tabLst>
                <a:tab pos="176213" algn="l"/>
              </a:tabLst>
            </a:pPr>
            <a:endParaRPr lang="ru-RU" sz="2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tabLst>
                <a:tab pos="176213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№ 1014 от 30.08.2013г. п. 19: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для детей с ОВЗ по зрению: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присутствие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ассистента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оказывающего ребенку необходимую помощь</a:t>
            </a:r>
          </a:p>
          <a:p>
            <a:pPr>
              <a:spcBef>
                <a:spcPts val="0"/>
              </a:spcBef>
            </a:pPr>
            <a:endParaRPr lang="ru-RU" sz="1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0"/>
              </a:spcBef>
              <a:tabLst>
                <a:tab pos="176213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№ 1015 от 30.08.2013г. п.32: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тьютор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, ассистент (помощник)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 каждые 1 - 6 учащихся с ОВЗ</a:t>
            </a:r>
          </a:p>
          <a:p>
            <a:pPr algn="just">
              <a:spcBef>
                <a:spcPts val="0"/>
              </a:spcBef>
              <a:tabLst>
                <a:tab pos="176213" algn="l"/>
              </a:tabLst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176213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№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1598 от 19.12.2014 г. Об утверждении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ФГОС НОО ОВЗ; 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tabLst>
                <a:tab pos="176213" algn="l"/>
              </a:tabLst>
            </a:pP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№1599 от 19.12.2014 г. Об утверждении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ФГОС образования </a:t>
            </a:r>
            <a:r>
              <a:rPr lang="ru-RU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обучающихся с умственной отсталостью (интеллектуальными нарушениями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6213" indent="-176213">
              <a:spcBef>
                <a:spcPts val="0"/>
              </a:spcBef>
              <a:buFont typeface="Arial" pitchFamily="34" charset="0"/>
              <a:buChar char="•"/>
              <a:tabLst>
                <a:tab pos="176213" algn="l"/>
              </a:tabLst>
            </a:pPr>
            <a:endParaRPr lang="ru-RU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r="36404"/>
          <a:stretch/>
        </p:blipFill>
        <p:spPr>
          <a:xfrm>
            <a:off x="-5154" y="1677934"/>
            <a:ext cx="2583459" cy="51800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1491775" y="1676201"/>
            <a:ext cx="1108301" cy="5178349"/>
          </a:xfrm>
          <a:prstGeom prst="rect">
            <a:avLst/>
          </a:prstGeom>
          <a:gradFill>
            <a:gsLst>
              <a:gs pos="39000">
                <a:srgbClr val="FFFFFF">
                  <a:alpha val="80000"/>
                </a:srgbClr>
              </a:gs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690" y="276048"/>
            <a:ext cx="8300759" cy="596323"/>
          </a:xfrm>
        </p:spPr>
        <p:txBody>
          <a:bodyPr/>
          <a:lstStyle/>
          <a:p>
            <a:r>
              <a:rPr lang="ru-RU" sz="2400" dirty="0" err="1" smtClean="0"/>
              <a:t>Тьютор</a:t>
            </a:r>
            <a:r>
              <a:rPr lang="ru-RU" sz="2400" dirty="0" smtClean="0"/>
              <a:t>: должностные обязанности *</a:t>
            </a:r>
            <a:endParaRPr lang="ru-RU" sz="2400" dirty="0"/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 flipH="1">
            <a:off x="2838450" y="1067160"/>
            <a:ext cx="8968746" cy="480029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ВАЖНО</a:t>
            </a:r>
            <a:endParaRPr lang="ru-RU" sz="3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r="36404"/>
          <a:stretch/>
        </p:blipFill>
        <p:spPr>
          <a:xfrm>
            <a:off x="-5154" y="1677934"/>
            <a:ext cx="2583459" cy="51800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1491775" y="1676201"/>
            <a:ext cx="1108301" cy="5178349"/>
          </a:xfrm>
          <a:prstGeom prst="rect">
            <a:avLst/>
          </a:prstGeom>
          <a:gradFill>
            <a:gsLst>
              <a:gs pos="39000">
                <a:srgbClr val="FFFFFF">
                  <a:alpha val="80000"/>
                </a:srgbClr>
              </a:gs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00076" y="6103269"/>
            <a:ext cx="96454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Приказ </a:t>
            </a:r>
            <a:r>
              <a:rPr lang="ru-RU" sz="1400" b="1" i="1" kern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Mинздравсоцразвития</a:t>
            </a:r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</a:t>
            </a:r>
            <a:r>
              <a:rPr lang="ru-RU" sz="1400" b="1" i="1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26.08.2010 </a:t>
            </a:r>
            <a:r>
              <a:rPr lang="ru-RU" sz="1400" b="1" i="1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 761н </a:t>
            </a:r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</a:t>
            </a:r>
            <a:r>
              <a:rPr lang="ru-RU" sz="1400" b="1" i="1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</a:t>
            </a:r>
            <a:r>
              <a:rPr lang="ru-RU" sz="1400" b="1" i="1" kern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образования"»</a:t>
            </a: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2062516"/>
              </p:ext>
            </p:extLst>
          </p:nvPr>
        </p:nvGraphicFramePr>
        <p:xfrm>
          <a:off x="2578305" y="1936767"/>
          <a:ext cx="9413248" cy="409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463518" y="1547189"/>
            <a:ext cx="153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atin typeface="Cambria" panose="02040503050406030204" pitchFamily="18" charset="0"/>
              </a:rPr>
              <a:t>Организует: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0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804307" y="2805182"/>
            <a:ext cx="9538607" cy="1081017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04307" y="4057039"/>
            <a:ext cx="9538607" cy="1081017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4307" y="5298011"/>
            <a:ext cx="9538607" cy="1081017"/>
          </a:xfrm>
          <a:prstGeom prst="roundRect">
            <a:avLst>
              <a:gd name="adj" fmla="val 6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306" y="164547"/>
            <a:ext cx="9096529" cy="768107"/>
          </a:xfrm>
        </p:spPr>
        <p:txBody>
          <a:bodyPr/>
          <a:lstStyle/>
          <a:p>
            <a:r>
              <a:rPr lang="ru-RU" dirty="0" smtClean="0"/>
              <a:t>Трудовые функции </a:t>
            </a:r>
            <a:r>
              <a:rPr lang="ru-RU" dirty="0" err="1" smtClean="0"/>
              <a:t>тьютора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400" y="1839686"/>
            <a:ext cx="9578400" cy="446798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Обобщенная трудовая функция: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800" b="1" dirty="0" err="1" smtClean="0">
                <a:solidFill>
                  <a:srgbClr val="599600"/>
                </a:solidFill>
              </a:rPr>
              <a:t>тьюторское</a:t>
            </a:r>
            <a:r>
              <a:rPr lang="ru-RU" sz="2800" b="1" dirty="0" smtClean="0">
                <a:solidFill>
                  <a:srgbClr val="599600"/>
                </a:solidFill>
              </a:rPr>
              <a:t> сопровождение </a:t>
            </a:r>
            <a:r>
              <a:rPr lang="ru-RU" sz="2800" b="1" dirty="0">
                <a:solidFill>
                  <a:srgbClr val="599600"/>
                </a:solidFill>
              </a:rPr>
              <a:t>обучающихся</a:t>
            </a:r>
            <a:endParaRPr lang="ru-RU" sz="2800" b="1" dirty="0" smtClean="0">
              <a:solidFill>
                <a:srgbClr val="599600"/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Педагогическое </a:t>
            </a:r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сопровождение реализации обучающимися, включая обучающихся с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ОВЗ, инвалидностью</a:t>
            </a:r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индивидуальных образовательных маршрутов, проектов</a:t>
            </a:r>
          </a:p>
          <a:p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Организация </a:t>
            </a:r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образовательной среды для реализации обучающимися, включая обучающихся с ОВЗ и инвалидностью, индивидуальных образовательных маршрутов, 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проектов</a:t>
            </a: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Организационно-методическое обеспечение реализации обучающимися, включая обучающихся с ОВЗ и инвалидностью, индивидуальных образовательных маршрутов, проектов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flipH="1">
            <a:off x="1804307" y="1176017"/>
            <a:ext cx="9538608" cy="480029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ВАЖНО</a:t>
            </a:r>
            <a:endParaRPr lang="ru-RU" sz="32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886" y="6402934"/>
            <a:ext cx="11604171" cy="34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b="1" i="1" dirty="0" smtClean="0">
                <a:ln w="0"/>
                <a:latin typeface="Cambria" panose="02040503050406030204" pitchFamily="18" charset="0"/>
                <a:cs typeface="Times New Roman"/>
              </a:rPr>
              <a:t>* № </a:t>
            </a:r>
            <a:r>
              <a:rPr lang="ru-RU" sz="1600" b="1" i="1" dirty="0">
                <a:ln w="0"/>
                <a:latin typeface="Cambria" panose="02040503050406030204" pitchFamily="18" charset="0"/>
                <a:cs typeface="Times New Roman"/>
              </a:rPr>
              <a:t>10н </a:t>
            </a:r>
            <a:r>
              <a:rPr lang="ru-RU" sz="1600" i="1" dirty="0">
                <a:ln w="0"/>
                <a:latin typeface="Cambria" panose="02040503050406030204" pitchFamily="18" charset="0"/>
                <a:cs typeface="Times New Roman"/>
              </a:rPr>
              <a:t>от 10.01.2017 Об утверждении профессионального стандарта «Специалист в области воспитания» (</a:t>
            </a:r>
            <a:r>
              <a:rPr lang="ru-RU" sz="1600" i="1" dirty="0" err="1">
                <a:ln w="0"/>
                <a:latin typeface="Cambria" panose="02040503050406030204" pitchFamily="18" charset="0"/>
                <a:cs typeface="Times New Roman"/>
              </a:rPr>
              <a:t>тьютор</a:t>
            </a:r>
            <a:r>
              <a:rPr lang="ru-RU" sz="1600" i="1" dirty="0">
                <a:ln w="0"/>
                <a:latin typeface="Cambria" panose="02040503050406030204" pitchFamily="18" charset="0"/>
                <a:cs typeface="Times New Roman"/>
              </a:rPr>
              <a:t>)</a:t>
            </a:r>
            <a:endParaRPr lang="ru-RU" sz="1600" i="1" dirty="0">
              <a:ln w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5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686" y="362737"/>
            <a:ext cx="9087149" cy="569917"/>
          </a:xfrm>
        </p:spPr>
        <p:txBody>
          <a:bodyPr/>
          <a:lstStyle/>
          <a:p>
            <a:r>
              <a:rPr lang="ru-RU" sz="2400" dirty="0" smtClean="0"/>
              <a:t>Трудовые действия </a:t>
            </a:r>
            <a:r>
              <a:rPr lang="ru-RU" sz="2400" dirty="0" err="1" smtClean="0"/>
              <a:t>тьютора</a:t>
            </a:r>
            <a:r>
              <a:rPr lang="ru-RU" sz="2400" dirty="0" smtClean="0"/>
              <a:t> *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95739"/>
              </p:ext>
            </p:extLst>
          </p:nvPr>
        </p:nvGraphicFramePr>
        <p:xfrm>
          <a:off x="409771" y="1237462"/>
          <a:ext cx="11439644" cy="53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8896">
                  <a:extLst>
                    <a:ext uri="{9D8B030D-6E8A-4147-A177-3AD203B41FA5}">
                      <a16:colId xmlns:a16="http://schemas.microsoft.com/office/drawing/2014/main" val="1190316287"/>
                    </a:ext>
                  </a:extLst>
                </a:gridCol>
                <a:gridCol w="2932921">
                  <a:extLst>
                    <a:ext uri="{9D8B030D-6E8A-4147-A177-3AD203B41FA5}">
                      <a16:colId xmlns:a16="http://schemas.microsoft.com/office/drawing/2014/main" val="128177858"/>
                    </a:ext>
                  </a:extLst>
                </a:gridCol>
                <a:gridCol w="2922383">
                  <a:extLst>
                    <a:ext uri="{9D8B030D-6E8A-4147-A177-3AD203B41FA5}">
                      <a16:colId xmlns:a16="http://schemas.microsoft.com/office/drawing/2014/main" val="4010220711"/>
                    </a:ext>
                  </a:extLst>
                </a:gridCol>
                <a:gridCol w="1845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АООП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(Вариант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АООП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(Вариант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2)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АООП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(Вариант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3)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АООП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anose="02040503050406030204" pitchFamily="18" charset="0"/>
                        </a:rPr>
                        <a:t>(Вариант </a:t>
                      </a:r>
                      <a:r>
                        <a:rPr lang="en-US" sz="1400" dirty="0">
                          <a:effectLst/>
                          <a:latin typeface="Cambria" panose="02040503050406030204" pitchFamily="18" charset="0"/>
                        </a:rPr>
                        <a:t>4)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936882"/>
                  </a:ext>
                </a:extLst>
              </a:tr>
              <a:tr h="117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Координация взаимодействия всех субъектов образования, осуществление общего </a:t>
                      </a:r>
                      <a:r>
                        <a:rPr lang="ru-RU" sz="1600" dirty="0" err="1" smtClean="0">
                          <a:effectLst/>
                          <a:latin typeface="Cambria" panose="02040503050406030204" pitchFamily="18" charset="0"/>
                        </a:rPr>
                        <a:t>тьюторского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 сопровождения реализации АООП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Подбор и адаптация педагогических средств индивидуализации образовательного процесса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0334"/>
                  </a:ext>
                </a:extLst>
              </a:tr>
              <a:tr h="75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Методическое обеспечение взаимодействия субъектов образования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Участие в реализации адаптированных образовательных программ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3925"/>
                  </a:ext>
                </a:extLst>
              </a:tr>
              <a:tr h="3668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Педагогическое сопровождение обучающихся в реализации индивидуальных образовательных маршрутов, учебных планов, проектов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Проектирование адаптированной  образовательной среды 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639192"/>
                  </a:ext>
                </a:extLst>
              </a:tr>
              <a:tr h="75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Разработка  и подбор методических средств (визуальной поддержки, альтернативной коммуникации) для формирования адаптированной образовательной среды (обучающимся с РАС)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93270"/>
                  </a:ext>
                </a:extLst>
              </a:tr>
              <a:tr h="756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Повышение доступности образовательных ресурсов для освоения обучающимися индивидуальных образовательных маршрутов, учебных планов, проектов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511169"/>
                  </a:ext>
                </a:extLst>
              </a:tr>
              <a:tr h="7352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Индивидуальное сопровождение на период адаптации в условиях инклюзивного образования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обучающимся с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РАС – от 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полугода до </a:t>
                      </a:r>
                      <a:r>
                        <a:rPr lang="ru-RU" sz="1600" dirty="0" smtClean="0">
                          <a:effectLst/>
                          <a:latin typeface="Cambria" panose="02040503050406030204" pitchFamily="18" charset="0"/>
                        </a:rPr>
                        <a:t>1 </a:t>
                      </a: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года)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46905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" y="217064"/>
            <a:ext cx="1410065" cy="14100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7507" y="6510020"/>
            <a:ext cx="11604171" cy="34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b="1" i="1" dirty="0" smtClean="0">
                <a:ln w="0"/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Times New Roman"/>
              </a:rPr>
              <a:t>* Заключение ЦПМПК г. Москвы</a:t>
            </a:r>
            <a:endParaRPr lang="ru-RU" sz="1600" i="1" dirty="0">
              <a:ln w="0"/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29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491" y="351992"/>
            <a:ext cx="8213538" cy="768107"/>
          </a:xfrm>
        </p:spPr>
        <p:txBody>
          <a:bodyPr/>
          <a:lstStyle/>
          <a:p>
            <a:r>
              <a:rPr lang="ru-RU" sz="2400" dirty="0" err="1" smtClean="0"/>
              <a:t>Тьюторское</a:t>
            </a:r>
            <a:r>
              <a:rPr lang="ru-RU" sz="2400" dirty="0" smtClean="0"/>
              <a:t> сопровождение при реализации АООП</a:t>
            </a:r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" y="1120099"/>
            <a:ext cx="4080269" cy="5771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2743"/>
            <a:ext cx="76199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педагогическое сопровождение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обучающихся в реализации индивидуальных образовательных маршрутов, учебных планов, проектов; методическое обеспечение взаимодействия субъектов образования; координация взаимодействия всех субъектов образования, осуществление общего </a:t>
            </a: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тьюторского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 сопровождения реализации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АООП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подбор и 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адаптация педагогических средств индивидуализации образовательного процесса; участие в реализации адаптированных образовательных программ; проектирование адаптированной  образовательной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среды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разработка и подбор методических средств (визуальной поддержки, альтернативной коммуникации) для формирования адаптированной образовательной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среды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повышение доступности образовательных ресурсов для освоения обучающимися индивидуальных образовательных маршрутов, учебных планов,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проектов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индивидуальное сопровождение на период адаптации в условиях инклюзивного 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образования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осуществление общего </a:t>
            </a:r>
            <a:r>
              <a:rPr lang="ru-RU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тьюторского</a:t>
            </a:r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mbria" panose="02040503050406030204" pitchFamily="18" charset="0"/>
              </a:rPr>
              <a:t> сопровождения реализации АООП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" y="217064"/>
            <a:ext cx="1410065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5772" y="195292"/>
            <a:ext cx="1008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857A5"/>
                </a:solidFill>
                <a:latin typeface="Cambria" pitchFamily="18" charset="0"/>
                <a:ea typeface="+mj-ea"/>
                <a:cs typeface="Latha" pitchFamily="34" charset="0"/>
              </a:rPr>
              <a:t>Контакты  ЦПМПК  г. Москвы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11095" b="3060"/>
          <a:stretch/>
        </p:blipFill>
        <p:spPr bwMode="auto">
          <a:xfrm>
            <a:off x="0" y="1127126"/>
            <a:ext cx="8400422" cy="589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01556" y="1127126"/>
            <a:ext cx="5998866" cy="58990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3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40749" y="1587499"/>
            <a:ext cx="3363505" cy="5013325"/>
          </a:xfrm>
          <a:prstGeom prst="roundRect">
            <a:avLst>
              <a:gd name="adj" fmla="val 5885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75000"/>
                  <a:alpha val="22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212237"/>
            <a:ext cx="4619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89963" y="1862138"/>
            <a:ext cx="3266667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Электронная 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запись</a:t>
            </a:r>
            <a:b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на ЦПМПК г. Москвы:</a:t>
            </a:r>
            <a:endParaRPr lang="ru-RU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pgu.mos.ru/</a:t>
            </a:r>
            <a:r>
              <a:rPr lang="en-US" sz="16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ru</a:t>
            </a:r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/services/link/1450</a:t>
            </a:r>
            <a:endParaRPr lang="ru-RU" sz="1600" b="1" dirty="0" smtClean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Адрес электронной почты:</a:t>
            </a:r>
          </a:p>
          <a:p>
            <a:pPr algn="ctr">
              <a:defRPr/>
            </a:pPr>
            <a:r>
              <a:rPr lang="en-US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info.cpmpk@mcko.ru</a:t>
            </a:r>
            <a:r>
              <a:rPr lang="ru-RU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Контактный </a:t>
            </a: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b="1" dirty="0" smtClean="0">
                <a:solidFill>
                  <a:prstClr val="black"/>
                </a:solidFill>
                <a:cs typeface="Arial" panose="020B0604020202020204" pitchFamily="34" charset="0"/>
              </a:rPr>
              <a:t>многоканальный </a:t>
            </a: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телефон: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8 (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499)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322-34-30</a:t>
            </a:r>
          </a:p>
          <a:p>
            <a:pPr algn="ctr">
              <a:defRPr/>
            </a:pPr>
            <a:endParaRPr lang="ru-RU" b="1" dirty="0" smtClean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Адрес:</a:t>
            </a:r>
          </a:p>
          <a:p>
            <a:pPr algn="ctr">
              <a:defRPr/>
            </a:pPr>
            <a:r>
              <a:rPr lang="ru-RU" b="1" dirty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Ул. Долгоруковская, д. 5</a:t>
            </a:r>
            <a:endParaRPr lang="en-US" b="1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5B9BD5">
                    <a:lumMod val="75000"/>
                  </a:srgbClr>
                </a:solidFill>
                <a:cs typeface="Arial" panose="020B0604020202020204" pitchFamily="34" charset="0"/>
              </a:rPr>
              <a:t>(вход с ул.Фадеева,2)</a:t>
            </a:r>
            <a:endParaRPr lang="ru-RU" dirty="0">
              <a:solidFill>
                <a:srgbClr val="5B9BD5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" y="195292"/>
            <a:ext cx="1410065" cy="14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8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80587" y="1869440"/>
            <a:ext cx="8645368" cy="2862093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2F596C"/>
                </a:solidFill>
              </a:rPr>
              <a:t>Спасибо за внимание</a:t>
            </a:r>
            <a:r>
              <a:rPr lang="ru-RU" sz="6600" dirty="0" smtClean="0">
                <a:solidFill>
                  <a:srgbClr val="2F596C"/>
                </a:solidFill>
              </a:rPr>
              <a:t>!</a:t>
            </a:r>
            <a:endParaRPr lang="ru-RU" sz="6600" dirty="0">
              <a:solidFill>
                <a:srgbClr val="2F59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1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BEEFAE33-7FE5-4F44-A61A-ABBA6A0ECA0A}" vid="{8A5F2311-045B-47F5-94A6-E639D36F0D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3643</TotalTime>
  <Words>564</Words>
  <Application>Microsoft Office PowerPoint</Application>
  <PresentationFormat>Широкоэкранный</PresentationFormat>
  <Paragraphs>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Latha</vt:lpstr>
      <vt:lpstr>Times New Roman</vt:lpstr>
      <vt:lpstr>Trebuchet MS</vt:lpstr>
      <vt:lpstr>Wingdings 2</vt:lpstr>
      <vt:lpstr>Тема1</vt:lpstr>
      <vt:lpstr>Презентация PowerPoint</vt:lpstr>
      <vt:lpstr>Обучающийся   с  ограниченными  возможностями  здоровья </vt:lpstr>
      <vt:lpstr>Ассистент (помощник), тьютор</vt:lpstr>
      <vt:lpstr>Тьютор: должностные обязанности *</vt:lpstr>
      <vt:lpstr>Трудовые функции тьютора*</vt:lpstr>
      <vt:lpstr>Трудовые действия тьютора *</vt:lpstr>
      <vt:lpstr>Тьюторское сопровождение при реализации АООП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Алексей Веселкин</cp:lastModifiedBy>
  <cp:revision>311</cp:revision>
  <cp:lastPrinted>2017-09-04T08:49:52Z</cp:lastPrinted>
  <dcterms:created xsi:type="dcterms:W3CDTF">2015-08-25T07:26:16Z</dcterms:created>
  <dcterms:modified xsi:type="dcterms:W3CDTF">2018-04-04T15:44:50Z</dcterms:modified>
</cp:coreProperties>
</file>